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oboto Slab"/>
      <p:regular r:id="rId32"/>
      <p:bold r:id="rId33"/>
    </p:embeddedFont>
    <p:embeddedFont>
      <p:font typeface="Roboto"/>
      <p:regular r:id="rId34"/>
      <p:bold r:id="rId35"/>
      <p:italic r:id="rId36"/>
      <p:boldItalic r:id="rId37"/>
    </p:embeddedFont>
    <p:embeddedFont>
      <p:font typeface="Merriweather"/>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erriweather-italic.fntdata"/><Relationship Id="rId20" Type="http://schemas.openxmlformats.org/officeDocument/2006/relationships/slide" Target="slides/slide15.xml"/><Relationship Id="rId41" Type="http://schemas.openxmlformats.org/officeDocument/2006/relationships/font" Target="fonts/Merriweather-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Slab-bold.fntdata"/><Relationship Id="rId10" Type="http://schemas.openxmlformats.org/officeDocument/2006/relationships/slide" Target="slides/slide5.xml"/><Relationship Id="rId32" Type="http://schemas.openxmlformats.org/officeDocument/2006/relationships/font" Target="fonts/RobotoSlab-regular.fntdata"/><Relationship Id="rId13" Type="http://schemas.openxmlformats.org/officeDocument/2006/relationships/slide" Target="slides/slide8.xml"/><Relationship Id="rId35" Type="http://schemas.openxmlformats.org/officeDocument/2006/relationships/font" Target="fonts/Roboto-bold.fntdata"/><Relationship Id="rId12" Type="http://schemas.openxmlformats.org/officeDocument/2006/relationships/slide" Target="slides/slide7.xml"/><Relationship Id="rId34" Type="http://schemas.openxmlformats.org/officeDocument/2006/relationships/font" Target="fonts/Roboto-regular.fntdata"/><Relationship Id="rId15" Type="http://schemas.openxmlformats.org/officeDocument/2006/relationships/slide" Target="slides/slide10.xml"/><Relationship Id="rId37" Type="http://schemas.openxmlformats.org/officeDocument/2006/relationships/font" Target="fonts/Roboto-boldItalic.fntdata"/><Relationship Id="rId14" Type="http://schemas.openxmlformats.org/officeDocument/2006/relationships/slide" Target="slides/slide9.xml"/><Relationship Id="rId36" Type="http://schemas.openxmlformats.org/officeDocument/2006/relationships/font" Target="fonts/Roboto-italic.fntdata"/><Relationship Id="rId17" Type="http://schemas.openxmlformats.org/officeDocument/2006/relationships/slide" Target="slides/slide12.xml"/><Relationship Id="rId39" Type="http://schemas.openxmlformats.org/officeDocument/2006/relationships/font" Target="fonts/Merriweather-bold.fntdata"/><Relationship Id="rId16" Type="http://schemas.openxmlformats.org/officeDocument/2006/relationships/slide" Target="slides/slide11.xml"/><Relationship Id="rId38" Type="http://schemas.openxmlformats.org/officeDocument/2006/relationships/font" Target="fonts/Merriweather-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c6f75fce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c6f75fce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ed33bca9b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ed33bca9b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ed33bca9b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ed33bca9b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ed33bca9b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ed33bca9b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a327fab44e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a327fab44e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a42ac768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a42ac768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a42ac768fa_0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a42ac768f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a42ac768fa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a42ac768fa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a327fab44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a327fab44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a327fab44e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a327fab44e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a327fab44e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a327fab44e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c6f75fceb_0_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c6f75fce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c6f75fce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c6f75fce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a327fab44e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a327fab44e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a42ac768fa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a42ac768fa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a42ac768fa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a42ac768fa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a42ac768fa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a42ac768fa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a42ac768fa_3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a42ac768fa_3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c6f75fceb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c6f75fceb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c6f75fce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c6f75fce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c6f75fce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c6f75fce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c6f75fceb_0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c6f75fce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a42ac768fa_0_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a42ac768f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c6f75fce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c6f75fce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a42ac768f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a42ac768f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a5bee49b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a5bee49b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25.png"/><Relationship Id="rId5"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32.jpg"/><Relationship Id="rId4" Type="http://schemas.openxmlformats.org/officeDocument/2006/relationships/image" Target="../media/image37.png"/><Relationship Id="rId5" Type="http://schemas.openxmlformats.org/officeDocument/2006/relationships/image" Target="../media/image2.jpg"/><Relationship Id="rId6" Type="http://schemas.openxmlformats.org/officeDocument/2006/relationships/image" Target="../media/image34.jpg"/><Relationship Id="rId7" Type="http://schemas.openxmlformats.org/officeDocument/2006/relationships/image" Target="../media/image2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18.png"/><Relationship Id="rId5" Type="http://schemas.openxmlformats.org/officeDocument/2006/relationships/image" Target="../media/image13.png"/><Relationship Id="rId6"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image" Target="../media/image26.png"/><Relationship Id="rId5" Type="http://schemas.openxmlformats.org/officeDocument/2006/relationships/image" Target="../media/image31.png"/><Relationship Id="rId6" Type="http://schemas.openxmlformats.org/officeDocument/2006/relationships/image" Target="../media/image36.png"/><Relationship Id="rId7"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image" Target="../media/image39.png"/><Relationship Id="rId5"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Quantitative models for Decision makers</a:t>
            </a:r>
            <a:endParaRPr/>
          </a:p>
        </p:txBody>
      </p:sp>
      <p:sp>
        <p:nvSpPr>
          <p:cNvPr id="64" name="Google Shape;64;p13"/>
          <p:cNvSpPr txBox="1"/>
          <p:nvPr>
            <p:ph idx="1" type="subTitle"/>
          </p:nvPr>
        </p:nvSpPr>
        <p:spPr>
          <a:xfrm>
            <a:off x="1680302" y="3049450"/>
            <a:ext cx="5783400" cy="9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a:t>
            </a:r>
            <a:r>
              <a:rPr lang="en"/>
              <a:t>presentation</a:t>
            </a:r>
            <a:r>
              <a:rPr lang="en"/>
              <a:t> by Team </a:t>
            </a:r>
            <a:endParaRPr/>
          </a:p>
          <a:p>
            <a:pPr indent="0" lvl="0" marL="0" rtl="0" algn="ctr">
              <a:spcBef>
                <a:spcPts val="0"/>
              </a:spcBef>
              <a:spcAft>
                <a:spcPts val="0"/>
              </a:spcAft>
              <a:buNone/>
            </a:pPr>
            <a:r>
              <a:rPr lang="en"/>
              <a:t>Five guys Fries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0" y="166700"/>
            <a:ext cx="4723500" cy="65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Increase </a:t>
            </a:r>
            <a:r>
              <a:rPr lang="en" sz="3600"/>
              <a:t>Profitability</a:t>
            </a:r>
            <a:endParaRPr sz="3600"/>
          </a:p>
        </p:txBody>
      </p:sp>
      <p:sp>
        <p:nvSpPr>
          <p:cNvPr id="141" name="Google Shape;141;p22"/>
          <p:cNvSpPr txBox="1"/>
          <p:nvPr>
            <p:ph idx="2" type="body"/>
          </p:nvPr>
        </p:nvSpPr>
        <p:spPr>
          <a:xfrm>
            <a:off x="4806150" y="817100"/>
            <a:ext cx="4061700" cy="39663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200"/>
              <a:t>Strategy 1: Increase the coefficient of objective function</a:t>
            </a:r>
            <a:endParaRPr b="1" sz="1200"/>
          </a:p>
          <a:p>
            <a:pPr indent="0" lvl="0" marL="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rPr lang="en" sz="1200"/>
              <a:t>Max 371*X + 461*Y</a:t>
            </a:r>
            <a:endParaRPr sz="1200"/>
          </a:p>
          <a:p>
            <a:pPr indent="0" lvl="0" marL="0" rtl="0" algn="l">
              <a:lnSpc>
                <a:spcPct val="100000"/>
              </a:lnSpc>
              <a:spcBef>
                <a:spcPts val="0"/>
              </a:spcBef>
              <a:spcAft>
                <a:spcPts val="0"/>
              </a:spcAft>
              <a:buNone/>
            </a:pPr>
            <a:r>
              <a:rPr lang="en" sz="1200"/>
              <a:t>Which means to increase the profit for selling each product.</a:t>
            </a:r>
            <a:endParaRPr sz="1200"/>
          </a:p>
          <a:p>
            <a:pPr indent="0" lvl="0" marL="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rPr lang="en" sz="1200"/>
              <a:t>There are four different method to achieve the goal.</a:t>
            </a:r>
            <a:endParaRPr sz="1200"/>
          </a:p>
          <a:p>
            <a:pPr indent="0" lvl="0" marL="0" rtl="0" algn="l">
              <a:lnSpc>
                <a:spcPct val="100000"/>
              </a:lnSpc>
              <a:spcBef>
                <a:spcPts val="0"/>
              </a:spcBef>
              <a:spcAft>
                <a:spcPts val="0"/>
              </a:spcAft>
              <a:buNone/>
            </a:pPr>
            <a:r>
              <a:rPr lang="en" sz="1200"/>
              <a:t>We notice that the coefficient of objective function depends on the following:</a:t>
            </a:r>
            <a:endParaRPr sz="1200"/>
          </a:p>
          <a:p>
            <a:pPr indent="0" lvl="0" marL="0" rtl="0" algn="l">
              <a:lnSpc>
                <a:spcPct val="100000"/>
              </a:lnSpc>
              <a:spcBef>
                <a:spcPts val="0"/>
              </a:spcBef>
              <a:spcAft>
                <a:spcPts val="0"/>
              </a:spcAft>
              <a:buNone/>
            </a:pPr>
            <a:r>
              <a:t/>
            </a:r>
            <a:endParaRPr sz="1200"/>
          </a:p>
          <a:p>
            <a:pPr indent="-304800" lvl="0" marL="457200" rtl="0" algn="l">
              <a:lnSpc>
                <a:spcPct val="100000"/>
              </a:lnSpc>
              <a:spcBef>
                <a:spcPts val="0"/>
              </a:spcBef>
              <a:spcAft>
                <a:spcPts val="0"/>
              </a:spcAft>
              <a:buSzPts val="1200"/>
              <a:buAutoNum type="arabicPeriod"/>
            </a:pPr>
            <a:r>
              <a:rPr lang="en" sz="1200"/>
              <a:t>Labor Cost</a:t>
            </a:r>
            <a:endParaRPr sz="1200"/>
          </a:p>
          <a:p>
            <a:pPr indent="-304800" lvl="0" marL="457200" rtl="0" algn="l">
              <a:lnSpc>
                <a:spcPct val="100000"/>
              </a:lnSpc>
              <a:spcBef>
                <a:spcPts val="0"/>
              </a:spcBef>
              <a:spcAft>
                <a:spcPts val="0"/>
              </a:spcAft>
              <a:buSzPts val="1200"/>
              <a:buAutoNum type="arabicPeriod"/>
            </a:pPr>
            <a:r>
              <a:rPr lang="en" sz="1200"/>
              <a:t>Raw Materials Cost</a:t>
            </a:r>
            <a:endParaRPr sz="1200"/>
          </a:p>
          <a:p>
            <a:pPr indent="-304800" lvl="0" marL="457200" rtl="0" algn="l">
              <a:lnSpc>
                <a:spcPct val="100000"/>
              </a:lnSpc>
              <a:spcBef>
                <a:spcPts val="0"/>
              </a:spcBef>
              <a:spcAft>
                <a:spcPts val="0"/>
              </a:spcAft>
              <a:buSzPts val="1200"/>
              <a:buAutoNum type="arabicPeriod"/>
            </a:pPr>
            <a:r>
              <a:rPr lang="en" sz="1200"/>
              <a:t>Packaging Cost</a:t>
            </a:r>
            <a:endParaRPr sz="1200"/>
          </a:p>
          <a:p>
            <a:pPr indent="-304800" lvl="0" marL="457200" rtl="0" algn="l">
              <a:lnSpc>
                <a:spcPct val="100000"/>
              </a:lnSpc>
              <a:spcBef>
                <a:spcPts val="0"/>
              </a:spcBef>
              <a:spcAft>
                <a:spcPts val="0"/>
              </a:spcAft>
              <a:buSzPts val="1200"/>
              <a:buAutoNum type="arabicPeriod"/>
            </a:pPr>
            <a:r>
              <a:rPr lang="en" sz="1200"/>
              <a:t>Sales Price</a:t>
            </a:r>
            <a:endParaRPr sz="1200"/>
          </a:p>
        </p:txBody>
      </p:sp>
      <p:pic>
        <p:nvPicPr>
          <p:cNvPr id="142" name="Google Shape;142;p22"/>
          <p:cNvPicPr preferRelativeResize="0"/>
          <p:nvPr/>
        </p:nvPicPr>
        <p:blipFill rotWithShape="1">
          <a:blip r:embed="rId3">
            <a:alphaModFix/>
          </a:blip>
          <a:srcRect b="0" l="0" r="37374" t="0"/>
          <a:stretch/>
        </p:blipFill>
        <p:spPr>
          <a:xfrm>
            <a:off x="455025" y="1503225"/>
            <a:ext cx="3373324" cy="2743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3"/>
          <p:cNvSpPr txBox="1"/>
          <p:nvPr>
            <p:ph type="title"/>
          </p:nvPr>
        </p:nvSpPr>
        <p:spPr>
          <a:xfrm>
            <a:off x="0" y="166700"/>
            <a:ext cx="4723500" cy="65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Increase Profitability</a:t>
            </a:r>
            <a:endParaRPr sz="3600"/>
          </a:p>
        </p:txBody>
      </p:sp>
      <p:sp>
        <p:nvSpPr>
          <p:cNvPr id="148" name="Google Shape;148;p23"/>
          <p:cNvSpPr txBox="1"/>
          <p:nvPr>
            <p:ph idx="2" type="body"/>
          </p:nvPr>
        </p:nvSpPr>
        <p:spPr>
          <a:xfrm>
            <a:off x="4779850" y="891575"/>
            <a:ext cx="4061700" cy="39663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200"/>
              <a:t>Strategy 2: Change the RHS value of constraints</a:t>
            </a:r>
            <a:endParaRPr b="1" sz="1200"/>
          </a:p>
          <a:p>
            <a:pPr indent="0" lvl="0" marL="0" rtl="0" algn="l">
              <a:lnSpc>
                <a:spcPct val="100000"/>
              </a:lnSpc>
              <a:spcBef>
                <a:spcPts val="0"/>
              </a:spcBef>
              <a:spcAft>
                <a:spcPts val="0"/>
              </a:spcAft>
              <a:buNone/>
            </a:pPr>
            <a:r>
              <a:t/>
            </a:r>
            <a:endParaRPr b="1" sz="1200"/>
          </a:p>
          <a:p>
            <a:pPr indent="0" lvl="0" marL="0" rtl="0" algn="l">
              <a:lnSpc>
                <a:spcPct val="100000"/>
              </a:lnSpc>
              <a:spcBef>
                <a:spcPts val="0"/>
              </a:spcBef>
              <a:spcAft>
                <a:spcPts val="0"/>
              </a:spcAft>
              <a:buNone/>
            </a:pPr>
            <a:r>
              <a:rPr lang="en" sz="1200"/>
              <a:t>There are four different constraints we could change:</a:t>
            </a:r>
            <a:endParaRPr sz="1200"/>
          </a:p>
          <a:p>
            <a:pPr indent="0" lvl="0" marL="0" rtl="0" algn="l">
              <a:lnSpc>
                <a:spcPct val="100000"/>
              </a:lnSpc>
              <a:spcBef>
                <a:spcPts val="0"/>
              </a:spcBef>
              <a:spcAft>
                <a:spcPts val="0"/>
              </a:spcAft>
              <a:buNone/>
            </a:pPr>
            <a:r>
              <a:t/>
            </a:r>
            <a:endParaRPr sz="1200"/>
          </a:p>
          <a:p>
            <a:pPr indent="-304800" lvl="0" marL="457200" rtl="0" algn="l">
              <a:spcBef>
                <a:spcPts val="0"/>
              </a:spcBef>
              <a:spcAft>
                <a:spcPts val="0"/>
              </a:spcAft>
              <a:buSzPts val="1200"/>
              <a:buAutoNum type="arabicParenR"/>
            </a:pPr>
            <a:r>
              <a:rPr lang="en" sz="1200"/>
              <a:t>(4+2+2)*X + (5+3+2+2)*Y &lt;= 600 (Machining and welding time)</a:t>
            </a:r>
            <a:endParaRPr sz="1200"/>
          </a:p>
          <a:p>
            <a:pPr indent="-304800" lvl="0" marL="457200" rtl="0" algn="l">
              <a:spcBef>
                <a:spcPts val="0"/>
              </a:spcBef>
              <a:spcAft>
                <a:spcPts val="0"/>
              </a:spcAft>
              <a:buSzPts val="1200"/>
              <a:buAutoNum type="arabicParenR"/>
            </a:pPr>
            <a:r>
              <a:rPr lang="en" sz="1200"/>
              <a:t>(2+1+2)*X + (4+2+2+2)*Y &lt;= 450 ( Painting and finishing time)</a:t>
            </a:r>
            <a:endParaRPr sz="1200"/>
          </a:p>
          <a:p>
            <a:pPr indent="-304800" lvl="0" marL="457200" rtl="0" algn="l">
              <a:spcBef>
                <a:spcPts val="0"/>
              </a:spcBef>
              <a:spcAft>
                <a:spcPts val="0"/>
              </a:spcAft>
              <a:buSzPts val="1200"/>
              <a:buAutoNum type="arabicParenR"/>
            </a:pPr>
            <a:r>
              <a:rPr lang="en" sz="1200"/>
              <a:t>2*X + 2*Y &lt;= 140  (assembly, testing, and packaging time)</a:t>
            </a:r>
            <a:endParaRPr sz="1200"/>
          </a:p>
          <a:p>
            <a:pPr indent="-304800" lvl="0" marL="457200" rtl="0" algn="l">
              <a:spcBef>
                <a:spcPts val="0"/>
              </a:spcBef>
              <a:spcAft>
                <a:spcPts val="0"/>
              </a:spcAft>
              <a:buSzPts val="1200"/>
              <a:buAutoNum type="arabicParenR"/>
            </a:pPr>
            <a:r>
              <a:rPr lang="en" sz="1200"/>
              <a:t>Y &gt;= 0.25*(X +Y) (Number of units of the BodyPlus 200 must be produced)</a:t>
            </a:r>
            <a:endParaRPr sz="1200"/>
          </a:p>
          <a:p>
            <a:pPr indent="0" lvl="0" marL="0" rtl="0" algn="l">
              <a:spcBef>
                <a:spcPts val="1600"/>
              </a:spcBef>
              <a:spcAft>
                <a:spcPts val="0"/>
              </a:spcAft>
              <a:buNone/>
            </a:pPr>
            <a:r>
              <a:rPr lang="en" sz="1200"/>
              <a:t>However, Based on the dual value by lingo, the best way to increased profit is increase the Machining and welding time.</a:t>
            </a:r>
            <a:endParaRPr sz="1200"/>
          </a:p>
          <a:p>
            <a:pPr indent="0" lvl="0" marL="0" rtl="0" algn="l">
              <a:lnSpc>
                <a:spcPct val="100000"/>
              </a:lnSpc>
              <a:spcBef>
                <a:spcPts val="1600"/>
              </a:spcBef>
              <a:spcAft>
                <a:spcPts val="0"/>
              </a:spcAft>
              <a:buNone/>
            </a:pPr>
            <a:r>
              <a:t/>
            </a:r>
            <a:endParaRPr sz="1100"/>
          </a:p>
        </p:txBody>
      </p:sp>
      <p:pic>
        <p:nvPicPr>
          <p:cNvPr id="149" name="Google Shape;149;p23"/>
          <p:cNvPicPr preferRelativeResize="0"/>
          <p:nvPr/>
        </p:nvPicPr>
        <p:blipFill>
          <a:blip r:embed="rId3">
            <a:alphaModFix/>
          </a:blip>
          <a:stretch>
            <a:fillRect/>
          </a:stretch>
        </p:blipFill>
        <p:spPr>
          <a:xfrm>
            <a:off x="104688" y="1088075"/>
            <a:ext cx="4374075" cy="33629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4"/>
          <p:cNvSpPr txBox="1"/>
          <p:nvPr>
            <p:ph type="title"/>
          </p:nvPr>
        </p:nvSpPr>
        <p:spPr>
          <a:xfrm>
            <a:off x="0" y="166700"/>
            <a:ext cx="4723500" cy="65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Conclusion </a:t>
            </a:r>
            <a:endParaRPr sz="3600"/>
          </a:p>
        </p:txBody>
      </p:sp>
      <p:sp>
        <p:nvSpPr>
          <p:cNvPr id="155" name="Google Shape;155;p24"/>
          <p:cNvSpPr txBox="1"/>
          <p:nvPr>
            <p:ph idx="2" type="body"/>
          </p:nvPr>
        </p:nvSpPr>
        <p:spPr>
          <a:xfrm>
            <a:off x="4779850" y="891575"/>
            <a:ext cx="4061700" cy="39663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100"/>
              <a:t>In </a:t>
            </a:r>
            <a:r>
              <a:rPr lang="en" sz="1100"/>
              <a:t>Conclusion</a:t>
            </a:r>
            <a:r>
              <a:rPr lang="en" sz="1100"/>
              <a:t>, BFI should produce 60 of BodyPlus 100 and 10 of BodyPlus 200 to reach the </a:t>
            </a:r>
            <a:r>
              <a:rPr lang="en" sz="1100"/>
              <a:t>maximize</a:t>
            </a:r>
            <a:r>
              <a:rPr lang="en" sz="1100"/>
              <a:t> profit $26,780.</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rPr lang="en" sz="1100"/>
              <a:t>With the Minimum Production Requirement for BodyPlus 200, </a:t>
            </a:r>
            <a:r>
              <a:rPr lang="en" sz="1100"/>
              <a:t>BFI should produce 50 of BodyPlus 100 and 16 of BodyPlus 200 to reach the maximize profit $26,233.33.</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rPr lang="en" sz="1100"/>
              <a:t>To increase profit, BFI should </a:t>
            </a:r>
            <a:r>
              <a:rPr lang="en" sz="1200"/>
              <a:t>increase the profit for selling each product. And increase the Machining and welding time.</a:t>
            </a:r>
            <a:endParaRPr sz="1200"/>
          </a:p>
          <a:p>
            <a:pPr indent="0" lvl="0" marL="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t/>
            </a:r>
            <a:endParaRPr sz="1100"/>
          </a:p>
        </p:txBody>
      </p:sp>
      <p:pic>
        <p:nvPicPr>
          <p:cNvPr id="156" name="Google Shape;156;p24"/>
          <p:cNvPicPr preferRelativeResize="0"/>
          <p:nvPr/>
        </p:nvPicPr>
        <p:blipFill>
          <a:blip r:embed="rId3">
            <a:alphaModFix/>
          </a:blip>
          <a:stretch>
            <a:fillRect/>
          </a:stretch>
        </p:blipFill>
        <p:spPr>
          <a:xfrm>
            <a:off x="1059750" y="1633750"/>
            <a:ext cx="2604000" cy="2481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5"/>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None/>
            </a:pPr>
            <a:r>
              <a:rPr lang="en"/>
              <a:t>Case Title:</a:t>
            </a:r>
            <a:br>
              <a:rPr lang="en"/>
            </a:br>
            <a:r>
              <a:rPr lang="en"/>
              <a:t>R.C.Coleman</a:t>
            </a:r>
            <a:endParaRPr/>
          </a:p>
          <a:p>
            <a:pPr indent="0" lvl="0" marL="0" rtl="0" algn="l">
              <a:spcBef>
                <a:spcPts val="1600"/>
              </a:spcBef>
              <a:spcAft>
                <a:spcPts val="0"/>
              </a:spcAft>
              <a:buClr>
                <a:schemeClr val="dk2"/>
              </a:buClr>
              <a:buSzPts val="1100"/>
              <a:buNone/>
            </a:pPr>
            <a:r>
              <a:rPr lang="en"/>
              <a:t>Chapter:</a:t>
            </a:r>
            <a:br>
              <a:rPr lang="en"/>
            </a:br>
            <a:r>
              <a:rPr lang="en"/>
              <a:t>9</a:t>
            </a:r>
            <a:endParaRPr/>
          </a:p>
          <a:p>
            <a:pPr indent="0" lvl="0" marL="0" rtl="0" algn="l">
              <a:spcBef>
                <a:spcPts val="1600"/>
              </a:spcBef>
              <a:spcAft>
                <a:spcPts val="0"/>
              </a:spcAft>
              <a:buClr>
                <a:schemeClr val="dk2"/>
              </a:buClr>
              <a:buSzPts val="1100"/>
              <a:buNone/>
            </a:pPr>
            <a:r>
              <a:rPr lang="en"/>
              <a:t>Chapter Title:</a:t>
            </a:r>
            <a:br>
              <a:rPr lang="en"/>
            </a:br>
            <a:r>
              <a:rPr lang="en"/>
              <a:t>Project Scheduling: PERT/CPM</a:t>
            </a:r>
            <a:endParaRPr/>
          </a:p>
          <a:p>
            <a:pPr indent="0" lvl="0" marL="0" rtl="0" algn="l">
              <a:spcBef>
                <a:spcPts val="1600"/>
              </a:spcBef>
              <a:spcAft>
                <a:spcPts val="1600"/>
              </a:spcAft>
              <a:buClr>
                <a:schemeClr val="dk2"/>
              </a:buClr>
              <a:buSzPts val="1100"/>
              <a:buNone/>
            </a:pPr>
            <a:br>
              <a:rPr lang="en"/>
            </a:br>
            <a:endParaRPr/>
          </a:p>
        </p:txBody>
      </p:sp>
      <p:sp>
        <p:nvSpPr>
          <p:cNvPr id="162" name="Google Shape;162;p25"/>
          <p:cNvSpPr txBox="1"/>
          <p:nvPr>
            <p:ph type="title"/>
          </p:nvPr>
        </p:nvSpPr>
        <p:spPr>
          <a:xfrm>
            <a:off x="265500" y="2658925"/>
            <a:ext cx="3911100" cy="57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Case 2</a:t>
            </a:r>
            <a:br>
              <a:rPr lang="en"/>
            </a:b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ctr">
              <a:spcBef>
                <a:spcPts val="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ctr">
              <a:spcBef>
                <a:spcPts val="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ctr">
              <a:spcBef>
                <a:spcPts val="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 sz="1800">
                <a:latin typeface="Roboto"/>
                <a:ea typeface="Roboto"/>
                <a:cs typeface="Roboto"/>
                <a:sym typeface="Roboto"/>
              </a:rPr>
              <a:t>     </a:t>
            </a:r>
            <a:endParaRPr sz="900">
              <a:solidFill>
                <a:srgbClr val="221F1F"/>
              </a:solidFill>
              <a:latin typeface="Arial"/>
              <a:ea typeface="Arial"/>
              <a:cs typeface="Arial"/>
              <a:sym typeface="Arial"/>
            </a:endParaRPr>
          </a:p>
          <a:p>
            <a:pPr indent="0" lvl="0" marL="0" rtl="0" algn="l">
              <a:lnSpc>
                <a:spcPct val="115000"/>
              </a:lnSpc>
              <a:spcBef>
                <a:spcPts val="120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ctr">
              <a:spcBef>
                <a:spcPts val="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ctr">
              <a:spcBef>
                <a:spcPts val="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ct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Summary</a:t>
            </a:r>
            <a:endParaRPr/>
          </a:p>
        </p:txBody>
      </p:sp>
      <p:sp>
        <p:nvSpPr>
          <p:cNvPr id="168" name="Google Shape;168;p26"/>
          <p:cNvSpPr txBox="1"/>
          <p:nvPr>
            <p:ph idx="1" type="body"/>
          </p:nvPr>
        </p:nvSpPr>
        <p:spPr>
          <a:xfrm>
            <a:off x="358650" y="1453274"/>
            <a:ext cx="8368200" cy="30789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a:t>The document is a case study about R. C. Coleman, a company that distributes a variety of food products. The case focuses on the company's decision to automate its warehouse operation by installing a computer-controlled order-picking system and a conveyor system. This automation project is led by the director of material management, who has compiled a list of activities for the project along with their optimistic, most probable, and pessimistic</a:t>
            </a:r>
            <a:br>
              <a:rPr lang="en"/>
            </a:br>
            <a:r>
              <a:rPr lang="en"/>
              <a:t>times.</a:t>
            </a:r>
            <a:endParaRPr sz="1000">
              <a:solidFill>
                <a:srgbClr val="221F1F"/>
              </a:solidFill>
              <a:latin typeface="Arial"/>
              <a:ea typeface="Arial"/>
              <a:cs typeface="Arial"/>
              <a:sym typeface="Arial"/>
            </a:endParaRPr>
          </a:p>
          <a:p>
            <a:pPr indent="0" lvl="0" marL="0" rtl="0" algn="l">
              <a:spcBef>
                <a:spcPts val="1200"/>
              </a:spcBef>
              <a:spcAft>
                <a:spcPts val="1600"/>
              </a:spcAft>
              <a:buNone/>
            </a:pPr>
            <a:r>
              <a:t/>
            </a:r>
            <a:endParaRPr/>
          </a:p>
        </p:txBody>
      </p:sp>
      <p:pic>
        <p:nvPicPr>
          <p:cNvPr id="169" name="Google Shape;169;p26"/>
          <p:cNvPicPr preferRelativeResize="0"/>
          <p:nvPr/>
        </p:nvPicPr>
        <p:blipFill>
          <a:blip r:embed="rId3">
            <a:alphaModFix/>
          </a:blip>
          <a:stretch>
            <a:fillRect/>
          </a:stretch>
        </p:blipFill>
        <p:spPr>
          <a:xfrm>
            <a:off x="7261350" y="3536700"/>
            <a:ext cx="1778300" cy="1378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7"/>
          <p:cNvSpPr txBox="1"/>
          <p:nvPr>
            <p:ph idx="4294967295"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Problem Breakdown</a:t>
            </a:r>
            <a:endParaRPr/>
          </a:p>
        </p:txBody>
      </p:sp>
      <p:sp>
        <p:nvSpPr>
          <p:cNvPr id="175" name="Google Shape;175;p27"/>
          <p:cNvSpPr txBox="1"/>
          <p:nvPr>
            <p:ph idx="4294967295" type="body"/>
          </p:nvPr>
        </p:nvSpPr>
        <p:spPr>
          <a:xfrm>
            <a:off x="311700" y="1195201"/>
            <a:ext cx="3853200" cy="524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accent5"/>
              </a:buClr>
              <a:buSzPts val="1800"/>
              <a:buChar char="●"/>
            </a:pPr>
            <a:r>
              <a:rPr lang="en" sz="1700">
                <a:solidFill>
                  <a:schemeClr val="accent5"/>
                </a:solidFill>
              </a:rPr>
              <a:t>Current Warehouse Inefficiencies</a:t>
            </a:r>
            <a:r>
              <a:rPr lang="en" sz="1200"/>
              <a:t>:</a:t>
            </a:r>
            <a:r>
              <a:rPr lang="en" sz="1400"/>
              <a:t>  </a:t>
            </a:r>
            <a:r>
              <a:rPr lang="en" sz="1100"/>
              <a:t>The manual order-picking process is labor-intensive and less productive. Automation is deemed necessary to enhance efficiency.</a:t>
            </a:r>
            <a:endParaRPr sz="1100"/>
          </a:p>
          <a:p>
            <a:pPr indent="-342900" lvl="0" marL="457200" rtl="0" algn="l">
              <a:spcBef>
                <a:spcPts val="0"/>
              </a:spcBef>
              <a:spcAft>
                <a:spcPts val="0"/>
              </a:spcAft>
              <a:buClr>
                <a:schemeClr val="accent5"/>
              </a:buClr>
              <a:buSzPts val="1800"/>
              <a:buChar char="●"/>
            </a:pPr>
            <a:r>
              <a:rPr lang="en" sz="1700">
                <a:solidFill>
                  <a:schemeClr val="accent5"/>
                </a:solidFill>
              </a:rPr>
              <a:t>Project Complexity</a:t>
            </a:r>
            <a:r>
              <a:rPr lang="en" sz="1400"/>
              <a:t>:</a:t>
            </a:r>
            <a:r>
              <a:rPr lang="en" sz="1100"/>
              <a:t> The project involves numerous interdependent activities with varying completion time estimates (optimistic, most probable, pessimistic).</a:t>
            </a:r>
            <a:endParaRPr sz="1100"/>
          </a:p>
          <a:p>
            <a:pPr indent="-342900" lvl="0" marL="457200" rtl="0" algn="l">
              <a:spcBef>
                <a:spcPts val="0"/>
              </a:spcBef>
              <a:spcAft>
                <a:spcPts val="0"/>
              </a:spcAft>
              <a:buClr>
                <a:schemeClr val="accent5"/>
              </a:buClr>
              <a:buSzPts val="1800"/>
              <a:buChar char="●"/>
            </a:pPr>
            <a:r>
              <a:rPr lang="en" sz="1700">
                <a:solidFill>
                  <a:schemeClr val="accent5"/>
                </a:solidFill>
              </a:rPr>
              <a:t>Resource Allocation:</a:t>
            </a:r>
            <a:r>
              <a:rPr lang="en" sz="1100"/>
              <a:t> Allocating resources effectively to critical activities is crucial to meet project deadlines.</a:t>
            </a:r>
            <a:endParaRPr sz="1100"/>
          </a:p>
          <a:p>
            <a:pPr indent="-342900" lvl="0" marL="457200" rtl="0" algn="l">
              <a:spcBef>
                <a:spcPts val="0"/>
              </a:spcBef>
              <a:spcAft>
                <a:spcPts val="0"/>
              </a:spcAft>
              <a:buClr>
                <a:schemeClr val="accent5"/>
              </a:buClr>
              <a:buSzPts val="1800"/>
              <a:buChar char="●"/>
            </a:pPr>
            <a:r>
              <a:rPr lang="en" sz="1700">
                <a:solidFill>
                  <a:schemeClr val="accent5"/>
                </a:solidFill>
              </a:rPr>
              <a:t>Required Completion Time:</a:t>
            </a:r>
            <a:r>
              <a:rPr lang="en" sz="1100"/>
              <a:t> Top management has set a stringent requirement for a 40-week project completion time.</a:t>
            </a:r>
            <a:endParaRPr sz="1100"/>
          </a:p>
          <a:p>
            <a:pPr indent="0" lvl="0" marL="0" rtl="0" algn="l">
              <a:spcBef>
                <a:spcPts val="0"/>
              </a:spcBef>
              <a:spcAft>
                <a:spcPts val="0"/>
              </a:spcAft>
              <a:buNone/>
            </a:pPr>
            <a:r>
              <a:t/>
            </a:r>
            <a:endParaRPr sz="1200"/>
          </a:p>
        </p:txBody>
      </p:sp>
      <p:sp>
        <p:nvSpPr>
          <p:cNvPr id="176" name="Google Shape;176;p27"/>
          <p:cNvSpPr txBox="1"/>
          <p:nvPr>
            <p:ph idx="4294967295" type="body"/>
          </p:nvPr>
        </p:nvSpPr>
        <p:spPr>
          <a:xfrm>
            <a:off x="4905750" y="1201619"/>
            <a:ext cx="3853200" cy="524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accent5"/>
              </a:buClr>
              <a:buSzPts val="1800"/>
              <a:buChar char="●"/>
            </a:pPr>
            <a:r>
              <a:rPr lang="en" sz="1700">
                <a:solidFill>
                  <a:schemeClr val="accent5"/>
                </a:solidFill>
              </a:rPr>
              <a:t>Uncertainty:</a:t>
            </a:r>
            <a:r>
              <a:rPr lang="en" sz="1100"/>
              <a:t> The variability in activity completion times introduces uncertainty, impacting the project's ability to meet deadlines.</a:t>
            </a:r>
            <a:endParaRPr sz="1100"/>
          </a:p>
          <a:p>
            <a:pPr indent="-342900" lvl="0" marL="457200" rtl="0" algn="l">
              <a:spcBef>
                <a:spcPts val="0"/>
              </a:spcBef>
              <a:spcAft>
                <a:spcPts val="0"/>
              </a:spcAft>
              <a:buClr>
                <a:schemeClr val="accent5"/>
              </a:buClr>
              <a:buSzPts val="1800"/>
              <a:buChar char="●"/>
            </a:pPr>
            <a:r>
              <a:rPr lang="en" sz="1700">
                <a:solidFill>
                  <a:schemeClr val="accent5"/>
                </a:solidFill>
              </a:rPr>
              <a:t>Risk Management:</a:t>
            </a:r>
            <a:r>
              <a:rPr lang="en" sz="1100"/>
              <a:t> The project manager must assess and mitigate risks to ensure successful implementation.</a:t>
            </a:r>
            <a:endParaRPr sz="1100"/>
          </a:p>
          <a:p>
            <a:pPr indent="-342900" lvl="0" marL="457200" rtl="0" algn="l">
              <a:spcBef>
                <a:spcPts val="0"/>
              </a:spcBef>
              <a:spcAft>
                <a:spcPts val="0"/>
              </a:spcAft>
              <a:buClr>
                <a:schemeClr val="accent5"/>
              </a:buClr>
              <a:buSzPts val="1800"/>
              <a:buChar char="●"/>
            </a:pPr>
            <a:r>
              <a:rPr lang="en" sz="1700">
                <a:solidFill>
                  <a:schemeClr val="accent5"/>
                </a:solidFill>
              </a:rPr>
              <a:t>Cost Considerations:</a:t>
            </a:r>
            <a:r>
              <a:rPr lang="en" sz="1100"/>
              <a:t> Crashing activities to expedite the project comes with additional costs, necessitating a cost-effectiveness analysis.</a:t>
            </a:r>
            <a:endParaRPr sz="1100"/>
          </a:p>
          <a:p>
            <a:pPr indent="0" lvl="0" marL="1828800" rtl="0" algn="l">
              <a:spcBef>
                <a:spcPts val="0"/>
              </a:spcBef>
              <a:spcAft>
                <a:spcPts val="0"/>
              </a:spcAft>
              <a:buNone/>
            </a:pPr>
            <a:r>
              <a:t/>
            </a:r>
            <a:endParaRPr sz="1700">
              <a:solidFill>
                <a:schemeClr val="accent5"/>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8"/>
          <p:cNvSpPr txBox="1"/>
          <p:nvPr>
            <p:ph type="title"/>
          </p:nvPr>
        </p:nvSpPr>
        <p:spPr>
          <a:xfrm>
            <a:off x="104700" y="166700"/>
            <a:ext cx="2865600" cy="65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Given,</a:t>
            </a:r>
            <a:endParaRPr sz="3000"/>
          </a:p>
        </p:txBody>
      </p:sp>
      <p:sp>
        <p:nvSpPr>
          <p:cNvPr id="182" name="Google Shape;182;p28"/>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Each activity’s description, their immediate predecessors and weekly time required to complete these activities considering Optimistic, Most probable and Pessimistic approach.</a:t>
            </a:r>
            <a:endParaRPr/>
          </a:p>
        </p:txBody>
      </p:sp>
      <p:pic>
        <p:nvPicPr>
          <p:cNvPr id="183" name="Google Shape;183;p28"/>
          <p:cNvPicPr preferRelativeResize="0"/>
          <p:nvPr/>
        </p:nvPicPr>
        <p:blipFill>
          <a:blip r:embed="rId3">
            <a:alphaModFix/>
          </a:blip>
          <a:stretch>
            <a:fillRect/>
          </a:stretch>
        </p:blipFill>
        <p:spPr>
          <a:xfrm>
            <a:off x="75450" y="1071275"/>
            <a:ext cx="4424949" cy="1992650"/>
          </a:xfrm>
          <a:prstGeom prst="rect">
            <a:avLst/>
          </a:prstGeom>
          <a:noFill/>
          <a:ln>
            <a:noFill/>
          </a:ln>
        </p:spPr>
      </p:pic>
      <p:pic>
        <p:nvPicPr>
          <p:cNvPr id="184" name="Google Shape;184;p28"/>
          <p:cNvPicPr preferRelativeResize="0"/>
          <p:nvPr/>
        </p:nvPicPr>
        <p:blipFill>
          <a:blip r:embed="rId4">
            <a:alphaModFix/>
          </a:blip>
          <a:stretch>
            <a:fillRect/>
          </a:stretch>
        </p:blipFill>
        <p:spPr>
          <a:xfrm>
            <a:off x="75450" y="3216325"/>
            <a:ext cx="4386051" cy="1774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9"/>
          <p:cNvSpPr txBox="1"/>
          <p:nvPr>
            <p:ph type="title"/>
          </p:nvPr>
        </p:nvSpPr>
        <p:spPr>
          <a:xfrm>
            <a:off x="104700" y="166700"/>
            <a:ext cx="2865600" cy="65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Given,</a:t>
            </a:r>
            <a:endParaRPr sz="3000"/>
          </a:p>
        </p:txBody>
      </p:sp>
      <p:sp>
        <p:nvSpPr>
          <p:cNvPr id="190" name="Google Shape;190;p2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Each </a:t>
            </a:r>
            <a:r>
              <a:rPr lang="en"/>
              <a:t>activity's</a:t>
            </a:r>
            <a:r>
              <a:rPr lang="en"/>
              <a:t> </a:t>
            </a:r>
            <a:r>
              <a:rPr lang="en"/>
              <a:t>crash</a:t>
            </a:r>
            <a:r>
              <a:rPr lang="en"/>
              <a:t> time along with cost related to these activities during normal and crashed conditions.</a:t>
            </a:r>
            <a:endParaRPr/>
          </a:p>
        </p:txBody>
      </p:sp>
      <p:pic>
        <p:nvPicPr>
          <p:cNvPr id="191" name="Google Shape;191;p29"/>
          <p:cNvPicPr preferRelativeResize="0"/>
          <p:nvPr/>
        </p:nvPicPr>
        <p:blipFill>
          <a:blip r:embed="rId3">
            <a:alphaModFix/>
          </a:blip>
          <a:stretch>
            <a:fillRect/>
          </a:stretch>
        </p:blipFill>
        <p:spPr>
          <a:xfrm>
            <a:off x="73950" y="1687025"/>
            <a:ext cx="4498049" cy="2360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0"/>
          <p:cNvSpPr txBox="1"/>
          <p:nvPr>
            <p:ph idx="2" type="body"/>
          </p:nvPr>
        </p:nvSpPr>
        <p:spPr>
          <a:xfrm>
            <a:off x="4946800" y="89232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With the help of what’s given, we created a basic project network.</a:t>
            </a:r>
            <a:br>
              <a:rPr lang="en"/>
            </a:br>
            <a:r>
              <a:rPr lang="en"/>
              <a:t>Also, calculated expected time :</a:t>
            </a:r>
            <a:endParaRPr/>
          </a:p>
          <a:p>
            <a:pPr indent="0" lvl="0" marL="0" rtl="0" algn="l">
              <a:spcBef>
                <a:spcPts val="1600"/>
              </a:spcBef>
              <a:spcAft>
                <a:spcPts val="0"/>
              </a:spcAft>
              <a:buNone/>
            </a:pPr>
            <a:r>
              <a:rPr lang="en" sz="1200"/>
              <a:t>t=(a+4m+b)/6</a:t>
            </a:r>
            <a:endParaRPr sz="1200"/>
          </a:p>
          <a:p>
            <a:pPr indent="0" lvl="0" marL="0" rtl="0" algn="l">
              <a:spcBef>
                <a:spcPts val="1600"/>
              </a:spcBef>
              <a:spcAft>
                <a:spcPts val="0"/>
              </a:spcAft>
              <a:buNone/>
            </a:pPr>
            <a:r>
              <a:rPr lang="en" sz="1000"/>
              <a:t>Where: </a:t>
            </a:r>
            <a:endParaRPr sz="1000"/>
          </a:p>
          <a:p>
            <a:pPr indent="0" lvl="0" marL="0" rtl="0" algn="l">
              <a:spcBef>
                <a:spcPts val="0"/>
              </a:spcBef>
              <a:spcAft>
                <a:spcPts val="0"/>
              </a:spcAft>
              <a:buNone/>
            </a:pPr>
            <a:r>
              <a:rPr lang="en" sz="1000"/>
              <a:t>Optimistic time a = </a:t>
            </a:r>
            <a:r>
              <a:rPr lang="en" sz="900"/>
              <a:t>the minimum activity time if everything progresses ideally </a:t>
            </a:r>
            <a:endParaRPr sz="900"/>
          </a:p>
          <a:p>
            <a:pPr indent="0" lvl="0" marL="0" rtl="0" algn="l">
              <a:spcBef>
                <a:spcPts val="0"/>
              </a:spcBef>
              <a:spcAft>
                <a:spcPts val="0"/>
              </a:spcAft>
              <a:buNone/>
            </a:pPr>
            <a:r>
              <a:rPr lang="en" sz="1000"/>
              <a:t>Most probable time m = </a:t>
            </a:r>
            <a:r>
              <a:rPr lang="en" sz="900"/>
              <a:t>the most probable activity time under normal conditions</a:t>
            </a:r>
            <a:endParaRPr sz="900"/>
          </a:p>
          <a:p>
            <a:pPr indent="0" lvl="0" marL="0" rtl="0" algn="l">
              <a:spcBef>
                <a:spcPts val="0"/>
              </a:spcBef>
              <a:spcAft>
                <a:spcPts val="0"/>
              </a:spcAft>
              <a:buNone/>
            </a:pPr>
            <a:r>
              <a:rPr lang="en" sz="1000"/>
              <a:t>Pessimistic time b = </a:t>
            </a:r>
            <a:r>
              <a:rPr lang="en" sz="900"/>
              <a:t>the maximum activity time if substantial delays are encountered</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a:t>and variance :</a:t>
            </a:r>
            <a:endParaRPr/>
          </a:p>
          <a:p>
            <a:pPr indent="0" lvl="0" marL="0" rtl="0" algn="l">
              <a:spcBef>
                <a:spcPts val="1600"/>
              </a:spcBef>
              <a:spcAft>
                <a:spcPts val="0"/>
              </a:spcAft>
              <a:buNone/>
            </a:pPr>
            <a:r>
              <a:t/>
            </a:r>
            <a:endParaRPr sz="900"/>
          </a:p>
          <a:p>
            <a:pPr indent="0" lvl="0" marL="0" rtl="0" algn="l">
              <a:spcBef>
                <a:spcPts val="0"/>
              </a:spcBef>
              <a:spcAft>
                <a:spcPts val="1600"/>
              </a:spcAft>
              <a:buNone/>
            </a:pPr>
            <a:r>
              <a:t/>
            </a:r>
            <a:endParaRPr/>
          </a:p>
        </p:txBody>
      </p:sp>
      <p:sp>
        <p:nvSpPr>
          <p:cNvPr id="197" name="Google Shape;197;p30"/>
          <p:cNvSpPr txBox="1"/>
          <p:nvPr>
            <p:ph type="title"/>
          </p:nvPr>
        </p:nvSpPr>
        <p:spPr>
          <a:xfrm>
            <a:off x="0" y="12825"/>
            <a:ext cx="2159100" cy="81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Solution:</a:t>
            </a:r>
            <a:endParaRPr sz="3000"/>
          </a:p>
        </p:txBody>
      </p:sp>
      <p:pic>
        <p:nvPicPr>
          <p:cNvPr id="198" name="Google Shape;198;p30"/>
          <p:cNvPicPr preferRelativeResize="0"/>
          <p:nvPr/>
        </p:nvPicPr>
        <p:blipFill>
          <a:blip r:embed="rId3">
            <a:alphaModFix/>
          </a:blip>
          <a:stretch>
            <a:fillRect/>
          </a:stretch>
        </p:blipFill>
        <p:spPr>
          <a:xfrm>
            <a:off x="35450" y="724200"/>
            <a:ext cx="4367574" cy="2198950"/>
          </a:xfrm>
          <a:prstGeom prst="rect">
            <a:avLst/>
          </a:prstGeom>
          <a:noFill/>
          <a:ln>
            <a:noFill/>
          </a:ln>
        </p:spPr>
      </p:pic>
      <p:pic>
        <p:nvPicPr>
          <p:cNvPr id="199" name="Google Shape;199;p30"/>
          <p:cNvPicPr preferRelativeResize="0"/>
          <p:nvPr/>
        </p:nvPicPr>
        <p:blipFill>
          <a:blip r:embed="rId4">
            <a:alphaModFix/>
          </a:blip>
          <a:stretch>
            <a:fillRect/>
          </a:stretch>
        </p:blipFill>
        <p:spPr>
          <a:xfrm>
            <a:off x="93925" y="3060900"/>
            <a:ext cx="4250624" cy="1922876"/>
          </a:xfrm>
          <a:prstGeom prst="rect">
            <a:avLst/>
          </a:prstGeom>
          <a:noFill/>
          <a:ln>
            <a:noFill/>
          </a:ln>
        </p:spPr>
      </p:pic>
      <p:pic>
        <p:nvPicPr>
          <p:cNvPr id="200" name="Google Shape;200;p30"/>
          <p:cNvPicPr preferRelativeResize="0"/>
          <p:nvPr/>
        </p:nvPicPr>
        <p:blipFill>
          <a:blip r:embed="rId5">
            <a:alphaModFix/>
          </a:blip>
          <a:stretch>
            <a:fillRect/>
          </a:stretch>
        </p:blipFill>
        <p:spPr>
          <a:xfrm>
            <a:off x="5067075" y="3968725"/>
            <a:ext cx="1197825" cy="261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1"/>
          <p:cNvSpPr txBox="1"/>
          <p:nvPr>
            <p:ph idx="2" type="body"/>
          </p:nvPr>
        </p:nvSpPr>
        <p:spPr>
          <a:xfrm>
            <a:off x="183825" y="3528000"/>
            <a:ext cx="4319700" cy="76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a:p>
            <a:pPr indent="0" lvl="0" marL="0" rtl="0" algn="l">
              <a:spcBef>
                <a:spcPts val="1600"/>
              </a:spcBef>
              <a:spcAft>
                <a:spcPts val="0"/>
              </a:spcAft>
              <a:buNone/>
            </a:pPr>
            <a:r>
              <a:t/>
            </a:r>
            <a:endParaRPr sz="1300">
              <a:solidFill>
                <a:srgbClr val="221F1F"/>
              </a:solidFill>
              <a:latin typeface="Arial"/>
              <a:ea typeface="Arial"/>
              <a:cs typeface="Arial"/>
              <a:sym typeface="Arial"/>
            </a:endParaRPr>
          </a:p>
          <a:p>
            <a:pPr indent="0" lvl="0" marL="0" rtl="0" algn="l">
              <a:spcBef>
                <a:spcPts val="1600"/>
              </a:spcBef>
              <a:spcAft>
                <a:spcPts val="0"/>
              </a:spcAft>
              <a:buNone/>
            </a:pPr>
            <a:r>
              <a:rPr lang="en" sz="1100"/>
              <a:t>After Calculating Earliest Start time, Earliest Finish Time, Latest Start Time and Latest Finish time, this is the final network diagram, along with the table depicting critical path in competing this project.</a:t>
            </a:r>
            <a:endParaRPr sz="1300">
              <a:solidFill>
                <a:srgbClr val="221F1F"/>
              </a:solidFill>
              <a:latin typeface="Arial"/>
              <a:ea typeface="Arial"/>
              <a:cs typeface="Arial"/>
              <a:sym typeface="Arial"/>
            </a:endParaRPr>
          </a:p>
          <a:p>
            <a:pPr indent="0" lvl="0" marL="0" rtl="0" algn="l">
              <a:spcBef>
                <a:spcPts val="1600"/>
              </a:spcBef>
              <a:spcAft>
                <a:spcPts val="1600"/>
              </a:spcAft>
              <a:buNone/>
            </a:pPr>
            <a:r>
              <a:t/>
            </a:r>
            <a:endParaRPr sz="2100"/>
          </a:p>
        </p:txBody>
      </p:sp>
      <p:pic>
        <p:nvPicPr>
          <p:cNvPr id="206" name="Google Shape;206;p31"/>
          <p:cNvPicPr preferRelativeResize="0"/>
          <p:nvPr/>
        </p:nvPicPr>
        <p:blipFill>
          <a:blip r:embed="rId3">
            <a:alphaModFix/>
          </a:blip>
          <a:stretch>
            <a:fillRect/>
          </a:stretch>
        </p:blipFill>
        <p:spPr>
          <a:xfrm>
            <a:off x="115350" y="261450"/>
            <a:ext cx="4456651" cy="3122899"/>
          </a:xfrm>
          <a:prstGeom prst="rect">
            <a:avLst/>
          </a:prstGeom>
          <a:noFill/>
          <a:ln>
            <a:noFill/>
          </a:ln>
        </p:spPr>
      </p:pic>
      <p:pic>
        <p:nvPicPr>
          <p:cNvPr id="207" name="Google Shape;207;p31"/>
          <p:cNvPicPr preferRelativeResize="0"/>
          <p:nvPr/>
        </p:nvPicPr>
        <p:blipFill>
          <a:blip r:embed="rId4">
            <a:alphaModFix/>
          </a:blip>
          <a:stretch>
            <a:fillRect/>
          </a:stretch>
        </p:blipFill>
        <p:spPr>
          <a:xfrm>
            <a:off x="4639025" y="261450"/>
            <a:ext cx="4504976" cy="3122901"/>
          </a:xfrm>
          <a:prstGeom prst="rect">
            <a:avLst/>
          </a:prstGeom>
          <a:noFill/>
          <a:ln>
            <a:noFill/>
          </a:ln>
        </p:spPr>
      </p:pic>
      <p:sp>
        <p:nvSpPr>
          <p:cNvPr id="208" name="Google Shape;208;p31"/>
          <p:cNvSpPr txBox="1"/>
          <p:nvPr/>
        </p:nvSpPr>
        <p:spPr>
          <a:xfrm>
            <a:off x="4763100" y="3462225"/>
            <a:ext cx="4259400" cy="127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900">
                <a:solidFill>
                  <a:schemeClr val="dk1"/>
                </a:solidFill>
                <a:latin typeface="Roboto"/>
                <a:ea typeface="Roboto"/>
                <a:cs typeface="Roboto"/>
                <a:sym typeface="Roboto"/>
              </a:rPr>
              <a:t>Projected time = 9+4+10+6+6+4+4 = 43 weeks </a:t>
            </a:r>
            <a:endParaRPr sz="9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900">
                <a:solidFill>
                  <a:schemeClr val="dk1"/>
                </a:solidFill>
                <a:latin typeface="Roboto"/>
                <a:ea typeface="Roboto"/>
                <a:cs typeface="Roboto"/>
                <a:sym typeface="Roboto"/>
              </a:rPr>
              <a:t>Hence, the Expected Project Completion Time:</a:t>
            </a:r>
            <a:endParaRPr sz="9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900">
                <a:solidFill>
                  <a:schemeClr val="dk1"/>
                </a:solidFill>
                <a:latin typeface="Roboto"/>
                <a:ea typeface="Roboto"/>
                <a:cs typeface="Roboto"/>
                <a:sym typeface="Roboto"/>
              </a:rPr>
              <a:t>43 weeks</a:t>
            </a:r>
            <a:endParaRPr sz="10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900">
                <a:solidFill>
                  <a:schemeClr val="dk1"/>
                </a:solidFill>
                <a:latin typeface="Roboto"/>
                <a:ea typeface="Roboto"/>
                <a:cs typeface="Roboto"/>
                <a:sym typeface="Roboto"/>
              </a:rPr>
              <a:t>The variance of the critical path: 2.778 + 0.444 + 1.00 + 0.444 + 0.444 + 0.111 + 0.444= 5.67</a:t>
            </a:r>
            <a:endParaRPr sz="9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900">
                <a:solidFill>
                  <a:schemeClr val="dk1"/>
                </a:solidFill>
                <a:latin typeface="Roboto"/>
                <a:ea typeface="Roboto"/>
                <a:cs typeface="Roboto"/>
                <a:sym typeface="Roboto"/>
              </a:rPr>
              <a:t>And standard deviation is sqrt(5.67)  =2.3804</a:t>
            </a:r>
            <a:endParaRPr sz="1100">
              <a:solidFill>
                <a:srgbClr val="221F1F"/>
              </a:solidFill>
            </a:endParaRPr>
          </a:p>
          <a:p>
            <a:pPr indent="0" lvl="0" marL="0" rtl="0" algn="l">
              <a:lnSpc>
                <a:spcPct val="115000"/>
              </a:lnSpc>
              <a:spcBef>
                <a:spcPts val="0"/>
              </a:spcBef>
              <a:spcAft>
                <a:spcPts val="1600"/>
              </a:spcAft>
              <a:buNone/>
            </a:pPr>
            <a:r>
              <a:t/>
            </a:r>
            <a:endParaRPr sz="900">
              <a:solidFill>
                <a:schemeClr val="dk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p:nvPr/>
        </p:nvSpPr>
        <p:spPr>
          <a:xfrm>
            <a:off x="0" y="0"/>
            <a:ext cx="9161100" cy="248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txBox="1"/>
          <p:nvPr>
            <p:ph idx="4294967295" type="title"/>
          </p:nvPr>
        </p:nvSpPr>
        <p:spPr>
          <a:xfrm>
            <a:off x="311700" y="265675"/>
            <a:ext cx="8520600" cy="73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1"/>
                </a:solidFill>
              </a:rPr>
              <a:t>Meet our team</a:t>
            </a:r>
            <a:endParaRPr>
              <a:solidFill>
                <a:schemeClr val="accent1"/>
              </a:solidFill>
            </a:endParaRPr>
          </a:p>
        </p:txBody>
      </p:sp>
      <p:pic>
        <p:nvPicPr>
          <p:cNvPr id="71" name="Google Shape;71;p14"/>
          <p:cNvPicPr preferRelativeResize="0"/>
          <p:nvPr/>
        </p:nvPicPr>
        <p:blipFill rotWithShape="1">
          <a:blip r:embed="rId3">
            <a:alphaModFix/>
          </a:blip>
          <a:srcRect b="0" l="12472" r="12480" t="0"/>
          <a:stretch/>
        </p:blipFill>
        <p:spPr>
          <a:xfrm>
            <a:off x="182250" y="1268037"/>
            <a:ext cx="1644300" cy="1644300"/>
          </a:xfrm>
          <a:prstGeom prst="ellipse">
            <a:avLst/>
          </a:prstGeom>
          <a:noFill/>
          <a:ln>
            <a:noFill/>
          </a:ln>
        </p:spPr>
      </p:pic>
      <p:sp>
        <p:nvSpPr>
          <p:cNvPr id="72" name="Google Shape;72;p14"/>
          <p:cNvSpPr txBox="1"/>
          <p:nvPr>
            <p:ph idx="4294967295" type="body"/>
          </p:nvPr>
        </p:nvSpPr>
        <p:spPr>
          <a:xfrm>
            <a:off x="0" y="3046939"/>
            <a:ext cx="2008800" cy="366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100">
                <a:solidFill>
                  <a:schemeClr val="accent5"/>
                </a:solidFill>
              </a:rPr>
              <a:t>Shreya Shreya</a:t>
            </a:r>
            <a:endParaRPr sz="2100">
              <a:solidFill>
                <a:schemeClr val="accent5"/>
              </a:solidFill>
            </a:endParaRPr>
          </a:p>
        </p:txBody>
      </p:sp>
      <p:cxnSp>
        <p:nvCxnSpPr>
          <p:cNvPr id="73" name="Google Shape;73;p14"/>
          <p:cNvCxnSpPr/>
          <p:nvPr/>
        </p:nvCxnSpPr>
        <p:spPr>
          <a:xfrm>
            <a:off x="868950" y="3547573"/>
            <a:ext cx="270900" cy="0"/>
          </a:xfrm>
          <a:prstGeom prst="straightConnector1">
            <a:avLst/>
          </a:prstGeom>
          <a:noFill/>
          <a:ln cap="flat" cmpd="sng" w="9525">
            <a:solidFill>
              <a:schemeClr val="lt2"/>
            </a:solidFill>
            <a:prstDash val="solid"/>
            <a:round/>
            <a:headEnd len="sm" w="sm" type="none"/>
            <a:tailEnd len="sm" w="sm" type="none"/>
          </a:ln>
        </p:spPr>
      </p:cxnSp>
      <p:sp>
        <p:nvSpPr>
          <p:cNvPr id="74" name="Google Shape;74;p14"/>
          <p:cNvSpPr txBox="1"/>
          <p:nvPr>
            <p:ph idx="4294967295" type="body"/>
          </p:nvPr>
        </p:nvSpPr>
        <p:spPr>
          <a:xfrm>
            <a:off x="2090400" y="3046975"/>
            <a:ext cx="2008800" cy="15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accent5"/>
                </a:solidFill>
              </a:rPr>
              <a:t>Linghong Huang</a:t>
            </a:r>
            <a:endParaRPr>
              <a:solidFill>
                <a:schemeClr val="accent5"/>
              </a:solidFill>
            </a:endParaRPr>
          </a:p>
        </p:txBody>
      </p:sp>
      <p:cxnSp>
        <p:nvCxnSpPr>
          <p:cNvPr id="75" name="Google Shape;75;p14"/>
          <p:cNvCxnSpPr/>
          <p:nvPr/>
        </p:nvCxnSpPr>
        <p:spPr>
          <a:xfrm>
            <a:off x="2808150" y="3545748"/>
            <a:ext cx="270900" cy="0"/>
          </a:xfrm>
          <a:prstGeom prst="straightConnector1">
            <a:avLst/>
          </a:prstGeom>
          <a:noFill/>
          <a:ln cap="flat" cmpd="sng" w="9525">
            <a:solidFill>
              <a:schemeClr val="lt2"/>
            </a:solidFill>
            <a:prstDash val="solid"/>
            <a:round/>
            <a:headEnd len="sm" w="sm" type="none"/>
            <a:tailEnd len="sm" w="sm" type="none"/>
          </a:ln>
        </p:spPr>
      </p:cxnSp>
      <p:sp>
        <p:nvSpPr>
          <p:cNvPr id="76" name="Google Shape;76;p14"/>
          <p:cNvSpPr txBox="1"/>
          <p:nvPr>
            <p:ph idx="4294967295" type="body"/>
          </p:nvPr>
        </p:nvSpPr>
        <p:spPr>
          <a:xfrm>
            <a:off x="3647580" y="3020087"/>
            <a:ext cx="2177400" cy="436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100">
                <a:solidFill>
                  <a:schemeClr val="accent5"/>
                </a:solidFill>
              </a:rPr>
              <a:t>Margret Lam</a:t>
            </a:r>
            <a:endParaRPr sz="2100">
              <a:solidFill>
                <a:schemeClr val="accent5"/>
              </a:solidFill>
            </a:endParaRPr>
          </a:p>
        </p:txBody>
      </p:sp>
      <p:cxnSp>
        <p:nvCxnSpPr>
          <p:cNvPr id="77" name="Google Shape;77;p14"/>
          <p:cNvCxnSpPr/>
          <p:nvPr/>
        </p:nvCxnSpPr>
        <p:spPr>
          <a:xfrm>
            <a:off x="4640400" y="3547573"/>
            <a:ext cx="270900" cy="0"/>
          </a:xfrm>
          <a:prstGeom prst="straightConnector1">
            <a:avLst/>
          </a:prstGeom>
          <a:noFill/>
          <a:ln cap="flat" cmpd="sng" w="9525">
            <a:solidFill>
              <a:schemeClr val="lt2"/>
            </a:solidFill>
            <a:prstDash val="solid"/>
            <a:round/>
            <a:headEnd len="sm" w="sm" type="none"/>
            <a:tailEnd len="sm" w="sm" type="none"/>
          </a:ln>
        </p:spPr>
      </p:cxnSp>
      <p:sp>
        <p:nvSpPr>
          <p:cNvPr id="78" name="Google Shape;78;p14"/>
          <p:cNvSpPr txBox="1"/>
          <p:nvPr>
            <p:ph idx="4294967295" type="body"/>
          </p:nvPr>
        </p:nvSpPr>
        <p:spPr>
          <a:xfrm>
            <a:off x="6983701" y="2999275"/>
            <a:ext cx="2177400" cy="436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100">
                <a:solidFill>
                  <a:schemeClr val="accent5"/>
                </a:solidFill>
              </a:rPr>
              <a:t>Miaoer Cheng</a:t>
            </a:r>
            <a:endParaRPr sz="2100">
              <a:solidFill>
                <a:schemeClr val="accent5"/>
              </a:solidFill>
            </a:endParaRPr>
          </a:p>
        </p:txBody>
      </p:sp>
      <p:cxnSp>
        <p:nvCxnSpPr>
          <p:cNvPr id="79" name="Google Shape;79;p14"/>
          <p:cNvCxnSpPr/>
          <p:nvPr/>
        </p:nvCxnSpPr>
        <p:spPr>
          <a:xfrm>
            <a:off x="7936950" y="3547573"/>
            <a:ext cx="270900" cy="0"/>
          </a:xfrm>
          <a:prstGeom prst="straightConnector1">
            <a:avLst/>
          </a:prstGeom>
          <a:noFill/>
          <a:ln cap="flat" cmpd="sng" w="9525">
            <a:solidFill>
              <a:schemeClr val="lt2"/>
            </a:solidFill>
            <a:prstDash val="solid"/>
            <a:round/>
            <a:headEnd len="sm" w="sm" type="none"/>
            <a:tailEnd len="sm" w="sm" type="none"/>
          </a:ln>
        </p:spPr>
      </p:cxnSp>
      <p:pic>
        <p:nvPicPr>
          <p:cNvPr id="80" name="Google Shape;80;p14"/>
          <p:cNvPicPr preferRelativeResize="0"/>
          <p:nvPr/>
        </p:nvPicPr>
        <p:blipFill rotWithShape="1">
          <a:blip r:embed="rId4">
            <a:alphaModFix/>
          </a:blip>
          <a:srcRect b="0" l="3609" r="3609" t="0"/>
          <a:stretch/>
        </p:blipFill>
        <p:spPr>
          <a:xfrm>
            <a:off x="2008800" y="1200925"/>
            <a:ext cx="1644300" cy="1644300"/>
          </a:xfrm>
          <a:prstGeom prst="ellipse">
            <a:avLst/>
          </a:prstGeom>
          <a:noFill/>
          <a:ln>
            <a:noFill/>
          </a:ln>
        </p:spPr>
      </p:pic>
      <p:pic>
        <p:nvPicPr>
          <p:cNvPr id="81" name="Google Shape;81;p14"/>
          <p:cNvPicPr preferRelativeResize="0"/>
          <p:nvPr/>
        </p:nvPicPr>
        <p:blipFill rotWithShape="1">
          <a:blip r:embed="rId5">
            <a:alphaModFix/>
          </a:blip>
          <a:srcRect b="4196" l="0" r="0" t="4186"/>
          <a:stretch/>
        </p:blipFill>
        <p:spPr>
          <a:xfrm>
            <a:off x="3875388" y="1190425"/>
            <a:ext cx="1644300" cy="1644300"/>
          </a:xfrm>
          <a:prstGeom prst="ellipse">
            <a:avLst/>
          </a:prstGeom>
          <a:noFill/>
          <a:ln>
            <a:noFill/>
          </a:ln>
        </p:spPr>
      </p:pic>
      <p:pic>
        <p:nvPicPr>
          <p:cNvPr id="82" name="Google Shape;82;p14"/>
          <p:cNvPicPr preferRelativeResize="0"/>
          <p:nvPr/>
        </p:nvPicPr>
        <p:blipFill rotWithShape="1">
          <a:blip r:embed="rId6">
            <a:alphaModFix/>
          </a:blip>
          <a:srcRect b="0" l="0" r="0" t="0"/>
          <a:stretch/>
        </p:blipFill>
        <p:spPr>
          <a:xfrm>
            <a:off x="5629338" y="1177087"/>
            <a:ext cx="1644300" cy="1644300"/>
          </a:xfrm>
          <a:prstGeom prst="ellipse">
            <a:avLst/>
          </a:prstGeom>
          <a:noFill/>
          <a:ln>
            <a:noFill/>
          </a:ln>
        </p:spPr>
      </p:pic>
      <p:pic>
        <p:nvPicPr>
          <p:cNvPr id="83" name="Google Shape;83;p14"/>
          <p:cNvPicPr preferRelativeResize="0"/>
          <p:nvPr/>
        </p:nvPicPr>
        <p:blipFill rotWithShape="1">
          <a:blip r:embed="rId7">
            <a:alphaModFix/>
          </a:blip>
          <a:srcRect b="0" l="0" r="0" t="0"/>
          <a:stretch/>
        </p:blipFill>
        <p:spPr>
          <a:xfrm>
            <a:off x="7383288" y="1177087"/>
            <a:ext cx="1644300" cy="1644300"/>
          </a:xfrm>
          <a:prstGeom prst="ellipse">
            <a:avLst/>
          </a:prstGeom>
          <a:noFill/>
          <a:ln>
            <a:noFill/>
          </a:ln>
        </p:spPr>
      </p:pic>
      <p:sp>
        <p:nvSpPr>
          <p:cNvPr id="84" name="Google Shape;84;p14"/>
          <p:cNvSpPr txBox="1"/>
          <p:nvPr>
            <p:ph idx="4294967295" type="body"/>
          </p:nvPr>
        </p:nvSpPr>
        <p:spPr>
          <a:xfrm>
            <a:off x="5300430" y="3025975"/>
            <a:ext cx="2177400" cy="436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100">
                <a:solidFill>
                  <a:schemeClr val="accent5"/>
                </a:solidFill>
              </a:rPr>
              <a:t>Pai Liu</a:t>
            </a:r>
            <a:endParaRPr sz="2100">
              <a:solidFill>
                <a:schemeClr val="accent5"/>
              </a:solidFill>
            </a:endParaRPr>
          </a:p>
        </p:txBody>
      </p:sp>
      <p:cxnSp>
        <p:nvCxnSpPr>
          <p:cNvPr id="85" name="Google Shape;85;p14"/>
          <p:cNvCxnSpPr/>
          <p:nvPr/>
        </p:nvCxnSpPr>
        <p:spPr>
          <a:xfrm>
            <a:off x="6316050" y="3547573"/>
            <a:ext cx="270900" cy="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2"/>
          <p:cNvSpPr txBox="1"/>
          <p:nvPr>
            <p:ph idx="2" type="body"/>
          </p:nvPr>
        </p:nvSpPr>
        <p:spPr>
          <a:xfrm>
            <a:off x="138750" y="137325"/>
            <a:ext cx="8866500" cy="539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sz="3100">
                <a:latin typeface="Merriweather"/>
                <a:ea typeface="Merriweather"/>
                <a:cs typeface="Merriweather"/>
                <a:sym typeface="Merriweather"/>
              </a:rPr>
              <a:t>Managerial Needs</a:t>
            </a:r>
            <a:r>
              <a:rPr lang="en" sz="3100"/>
              <a:t> </a:t>
            </a:r>
            <a:endParaRPr sz="3100"/>
          </a:p>
        </p:txBody>
      </p:sp>
      <p:sp>
        <p:nvSpPr>
          <p:cNvPr id="214" name="Google Shape;214;p32"/>
          <p:cNvSpPr txBox="1"/>
          <p:nvPr/>
        </p:nvSpPr>
        <p:spPr>
          <a:xfrm>
            <a:off x="271725" y="676413"/>
            <a:ext cx="4166400" cy="8919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R. C. Coleman's top management established a required 40-week completion time for the project. Can this completion time be achieved? Include probability information in your discussion. What recommendations do you have if the 40-week completion time is required?</a:t>
            </a:r>
            <a:endParaRPr sz="1200">
              <a:highlight>
                <a:srgbClr val="FFFFFF"/>
              </a:highlight>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For this, we will Calculate the z value for T = 40 weeks, given the expected project completion time is 43 weeks and the standard deviation  = 2.3804 using the formula: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100">
                <a:highlight>
                  <a:srgbClr val="FFFFFF"/>
                </a:highlight>
              </a:rPr>
              <a:t>					</a:t>
            </a:r>
            <a:endParaRPr sz="1100">
              <a:highlight>
                <a:srgbClr val="FFFFFF"/>
              </a:highlight>
            </a:endParaRPr>
          </a:p>
          <a:p>
            <a:pPr indent="0" lvl="0" marL="0" rtl="0" algn="l">
              <a:spcBef>
                <a:spcPts val="0"/>
              </a:spcBef>
              <a:spcAft>
                <a:spcPts val="0"/>
              </a:spcAft>
              <a:buNone/>
            </a:pPr>
            <a:r>
              <a:rPr lang="en" sz="1100">
                <a:highlight>
                  <a:srgbClr val="FFFFFF"/>
                </a:highlight>
              </a:rPr>
              <a:t>				</a:t>
            </a:r>
            <a:endParaRPr sz="1100">
              <a:highlight>
                <a:srgbClr val="FFFFFF"/>
              </a:highlight>
            </a:endParaRPr>
          </a:p>
          <a:p>
            <a:pPr indent="0" lvl="0" marL="0" rtl="0" algn="l">
              <a:spcBef>
                <a:spcPts val="0"/>
              </a:spcBef>
              <a:spcAft>
                <a:spcPts val="0"/>
              </a:spcAft>
              <a:buNone/>
            </a:pPr>
            <a:r>
              <a:rPr lang="en" sz="1100">
                <a:highlight>
                  <a:srgbClr val="FFFFFF"/>
                </a:highlight>
              </a:rPr>
              <a:t>			</a:t>
            </a:r>
            <a:endParaRPr sz="1100">
              <a:highlight>
                <a:srgbClr val="FFFFFF"/>
              </a:highlight>
            </a:endParaRPr>
          </a:p>
          <a:p>
            <a:pPr indent="0" lvl="0" marL="0" rtl="0" algn="l">
              <a:spcBef>
                <a:spcPts val="0"/>
              </a:spcBef>
              <a:spcAft>
                <a:spcPts val="0"/>
              </a:spcAft>
              <a:buNone/>
            </a:pPr>
            <a:r>
              <a:rPr lang="en" sz="1100"/>
              <a:t>		</a:t>
            </a:r>
            <a:endParaRPr sz="1100"/>
          </a:p>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pic>
        <p:nvPicPr>
          <p:cNvPr id="215" name="Google Shape;215;p32"/>
          <p:cNvPicPr preferRelativeResize="0"/>
          <p:nvPr/>
        </p:nvPicPr>
        <p:blipFill>
          <a:blip r:embed="rId3">
            <a:alphaModFix/>
          </a:blip>
          <a:stretch>
            <a:fillRect/>
          </a:stretch>
        </p:blipFill>
        <p:spPr>
          <a:xfrm>
            <a:off x="1292650" y="2904500"/>
            <a:ext cx="984625" cy="1216300"/>
          </a:xfrm>
          <a:prstGeom prst="rect">
            <a:avLst/>
          </a:prstGeom>
          <a:noFill/>
          <a:ln>
            <a:noFill/>
          </a:ln>
        </p:spPr>
      </p:pic>
      <p:pic>
        <p:nvPicPr>
          <p:cNvPr id="216" name="Google Shape;216;p32"/>
          <p:cNvPicPr preferRelativeResize="0"/>
          <p:nvPr/>
        </p:nvPicPr>
        <p:blipFill>
          <a:blip r:embed="rId4">
            <a:alphaModFix/>
          </a:blip>
          <a:stretch>
            <a:fillRect/>
          </a:stretch>
        </p:blipFill>
        <p:spPr>
          <a:xfrm>
            <a:off x="4927000" y="102450"/>
            <a:ext cx="3885751" cy="2039825"/>
          </a:xfrm>
          <a:prstGeom prst="rect">
            <a:avLst/>
          </a:prstGeom>
          <a:noFill/>
          <a:ln>
            <a:noFill/>
          </a:ln>
        </p:spPr>
      </p:pic>
      <p:sp>
        <p:nvSpPr>
          <p:cNvPr id="217" name="Google Shape;217;p32"/>
          <p:cNvSpPr txBox="1"/>
          <p:nvPr/>
        </p:nvSpPr>
        <p:spPr>
          <a:xfrm>
            <a:off x="4838850" y="1622650"/>
            <a:ext cx="4166400" cy="471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sz="1100">
                <a:highlight>
                  <a:srgbClr val="FFFFFF"/>
                </a:highlight>
              </a:rPr>
              <a:t>				</a:t>
            </a:r>
            <a:endParaRPr sz="1100">
              <a:highlight>
                <a:srgbClr val="FFFFFF"/>
              </a:highlight>
            </a:endParaRPr>
          </a:p>
          <a:p>
            <a:pPr indent="0" lvl="0" marL="0" rtl="0" algn="l">
              <a:spcBef>
                <a:spcPts val="0"/>
              </a:spcBef>
              <a:spcAft>
                <a:spcPts val="0"/>
              </a:spcAft>
              <a:buNone/>
            </a:pPr>
            <a:r>
              <a:rPr lang="en" sz="1200">
                <a:solidFill>
                  <a:schemeClr val="dk1"/>
                </a:solidFill>
                <a:latin typeface="Roboto"/>
                <a:ea typeface="Roboto"/>
                <a:cs typeface="Roboto"/>
                <a:sym typeface="Roboto"/>
              </a:rPr>
              <a:t>In the normal distribution curve, the area left of the point marked z=-1.2609 is the probability that the project can be completed in 40 weeks. Reading from the normal distribution table, this area is 0.1038 or 10.38% of the total area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The management has to be informed that there is only a 10% probability that the project can be completed in 40 weeks. </a:t>
            </a:r>
            <a:endParaRPr sz="1200">
              <a:solidFill>
                <a:schemeClr val="dk1"/>
              </a:solidFill>
              <a:latin typeface="Roboto"/>
              <a:ea typeface="Roboto"/>
              <a:cs typeface="Roboto"/>
              <a:sym typeface="Roboto"/>
            </a:endParaRPr>
          </a:p>
          <a:p>
            <a:pPr indent="0" lvl="0" marL="0" rtl="0" algn="l">
              <a:spcBef>
                <a:spcPts val="0"/>
              </a:spcBef>
              <a:spcAft>
                <a:spcPts val="0"/>
              </a:spcAft>
              <a:buNone/>
            </a:pP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Recommendation : According to the calculations, Coleman should consider crashing project activities,</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even if it's a low chance.</a:t>
            </a:r>
            <a:endParaRPr sz="3450">
              <a:highlight>
                <a:srgbClr val="FFFFFF"/>
              </a:highlight>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100">
                <a:highlight>
                  <a:srgbClr val="FFFFFF"/>
                </a:highlight>
              </a:rPr>
              <a:t>					</a:t>
            </a:r>
            <a:endParaRPr sz="1100">
              <a:highlight>
                <a:srgbClr val="FFFFFF"/>
              </a:highlight>
            </a:endParaRPr>
          </a:p>
          <a:p>
            <a:pPr indent="0" lvl="0" marL="0" rtl="0" algn="l">
              <a:spcBef>
                <a:spcPts val="0"/>
              </a:spcBef>
              <a:spcAft>
                <a:spcPts val="0"/>
              </a:spcAft>
              <a:buNone/>
            </a:pPr>
            <a:r>
              <a:rPr lang="en" sz="1100">
                <a:highlight>
                  <a:srgbClr val="FFFFFF"/>
                </a:highlight>
              </a:rPr>
              <a:t>				</a:t>
            </a:r>
            <a:endParaRPr sz="1100">
              <a:highlight>
                <a:srgbClr val="FFFFFF"/>
              </a:highlight>
            </a:endParaRPr>
          </a:p>
          <a:p>
            <a:pPr indent="0" lvl="0" marL="0" rtl="0" algn="l">
              <a:spcBef>
                <a:spcPts val="0"/>
              </a:spcBef>
              <a:spcAft>
                <a:spcPts val="0"/>
              </a:spcAft>
              <a:buNone/>
            </a:pPr>
            <a:r>
              <a:rPr lang="en" sz="1100">
                <a:highlight>
                  <a:srgbClr val="FFFFFF"/>
                </a:highlight>
              </a:rPr>
              <a:t>			</a:t>
            </a:r>
            <a:endParaRPr sz="1100">
              <a:highlight>
                <a:srgbClr val="FFFFFF"/>
              </a:highlight>
            </a:endParaRPr>
          </a:p>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a:highlight>
                  <a:srgbClr val="FFFFFF"/>
                </a:highlight>
              </a:rPr>
              <a:t> </a:t>
            </a:r>
            <a:endParaRPr>
              <a:highlight>
                <a:srgbClr val="FFFFFF"/>
              </a:highlight>
            </a:endParaRPr>
          </a:p>
          <a:p>
            <a:pPr indent="0" lvl="0" marL="0" rtl="0" algn="l">
              <a:lnSpc>
                <a:spcPct val="115000"/>
              </a:lnSpc>
              <a:spcBef>
                <a:spcPts val="0"/>
              </a:spcBef>
              <a:spcAft>
                <a:spcPts val="0"/>
              </a:spcAft>
              <a:buNone/>
            </a:pPr>
            <a:r>
              <a:rPr lang="en" sz="1100">
                <a:highlight>
                  <a:srgbClr val="FFFFFF"/>
                </a:highlight>
              </a:rPr>
              <a:t>					</a:t>
            </a:r>
            <a:endParaRPr sz="1100">
              <a:highlight>
                <a:srgbClr val="FFFFFF"/>
              </a:highlight>
            </a:endParaRPr>
          </a:p>
          <a:p>
            <a:pPr indent="0" lvl="0" marL="0" rtl="0" algn="l">
              <a:spcBef>
                <a:spcPts val="0"/>
              </a:spcBef>
              <a:spcAft>
                <a:spcPts val="0"/>
              </a:spcAft>
              <a:buNone/>
            </a:pPr>
            <a:r>
              <a:rPr lang="en" sz="1100">
                <a:highlight>
                  <a:srgbClr val="FFFFFF"/>
                </a:highlight>
              </a:rPr>
              <a:t>				</a:t>
            </a:r>
            <a:endParaRPr sz="1100">
              <a:highlight>
                <a:srgbClr val="FFFFFF"/>
              </a:highlight>
            </a:endParaRPr>
          </a:p>
          <a:p>
            <a:pPr indent="0" lvl="0" marL="0" rtl="0" algn="l">
              <a:spcBef>
                <a:spcPts val="0"/>
              </a:spcBef>
              <a:spcAft>
                <a:spcPts val="0"/>
              </a:spcAft>
              <a:buNone/>
            </a:pPr>
            <a:r>
              <a:rPr lang="en" sz="1100">
                <a:highlight>
                  <a:srgbClr val="FFFFFF"/>
                </a:highlight>
              </a:rPr>
              <a:t>			</a:t>
            </a:r>
            <a:endParaRPr sz="1100">
              <a:highlight>
                <a:srgbClr val="FFFFFF"/>
              </a:highlight>
            </a:endParaRPr>
          </a:p>
          <a:p>
            <a:pPr indent="0" lvl="0" marL="0" rtl="0" algn="l">
              <a:spcBef>
                <a:spcPts val="0"/>
              </a:spcBef>
              <a:spcAft>
                <a:spcPts val="0"/>
              </a:spcAft>
              <a:buNone/>
            </a:pPr>
            <a:r>
              <a:rPr lang="en" sz="1100"/>
              <a:t>		</a:t>
            </a: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3"/>
          <p:cNvSpPr txBox="1"/>
          <p:nvPr>
            <p:ph idx="2" type="body"/>
          </p:nvPr>
        </p:nvSpPr>
        <p:spPr>
          <a:xfrm>
            <a:off x="138750" y="102450"/>
            <a:ext cx="8866500" cy="539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sz="3000">
                <a:latin typeface="Merriweather"/>
                <a:ea typeface="Merriweather"/>
                <a:cs typeface="Merriweather"/>
                <a:sym typeface="Merriweather"/>
              </a:rPr>
              <a:t>Managerial Needs</a:t>
            </a:r>
            <a:r>
              <a:rPr lang="en" sz="3000"/>
              <a:t> </a:t>
            </a:r>
            <a:endParaRPr sz="3000"/>
          </a:p>
        </p:txBody>
      </p:sp>
      <p:sp>
        <p:nvSpPr>
          <p:cNvPr id="223" name="Google Shape;223;p33"/>
          <p:cNvSpPr txBox="1"/>
          <p:nvPr/>
        </p:nvSpPr>
        <p:spPr>
          <a:xfrm>
            <a:off x="258625" y="641550"/>
            <a:ext cx="4166400" cy="8919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Suppose that management requests that activity times be shortened to provide an 80% chance of meeting the 40-week completion time. If the variance in the project completion time is the same as founded before, how much should the expected project completion time be shortened to achieve the goal of an 80% chance of completion within 40 weeks?</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
        <p:nvSpPr>
          <p:cNvPr id="224" name="Google Shape;224;p33"/>
          <p:cNvSpPr txBox="1"/>
          <p:nvPr/>
        </p:nvSpPr>
        <p:spPr>
          <a:xfrm>
            <a:off x="4790900" y="2141600"/>
            <a:ext cx="4166400" cy="393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sz="1200">
                <a:solidFill>
                  <a:schemeClr val="dk1"/>
                </a:solidFill>
                <a:latin typeface="Roboto"/>
                <a:ea typeface="Roboto"/>
                <a:cs typeface="Roboto"/>
                <a:sym typeface="Roboto"/>
              </a:rPr>
              <a:t>Therefore, the company should crash some of the activities, so that the expected project completion time can be shortened by 5 weeks. In other words instead of 43 weeks, the project can to be completed in 38 weeks. </a:t>
            </a:r>
            <a:endParaRPr>
              <a:highlight>
                <a:srgbClr val="FFFFFF"/>
              </a:highlight>
            </a:endParaRPr>
          </a:p>
          <a:p>
            <a:pPr indent="0" lvl="0" marL="0" rtl="0" algn="l">
              <a:lnSpc>
                <a:spcPct val="115000"/>
              </a:lnSpc>
              <a:spcBef>
                <a:spcPts val="0"/>
              </a:spcBef>
              <a:spcAft>
                <a:spcPts val="0"/>
              </a:spcAft>
              <a:buNone/>
            </a:pPr>
            <a:r>
              <a:rPr lang="en" sz="1100">
                <a:highlight>
                  <a:srgbClr val="FFFFFF"/>
                </a:highlight>
              </a:rPr>
              <a:t>					</a:t>
            </a:r>
            <a:endParaRPr sz="1100">
              <a:highlight>
                <a:srgbClr val="FFFFFF"/>
              </a:highlight>
            </a:endParaRPr>
          </a:p>
          <a:p>
            <a:pPr indent="0" lvl="0" marL="0" rtl="0" algn="l">
              <a:spcBef>
                <a:spcPts val="0"/>
              </a:spcBef>
              <a:spcAft>
                <a:spcPts val="0"/>
              </a:spcAft>
              <a:buNone/>
            </a:pPr>
            <a:r>
              <a:rPr lang="en" sz="1100">
                <a:highlight>
                  <a:srgbClr val="FFFFFF"/>
                </a:highlight>
              </a:rPr>
              <a:t>				</a:t>
            </a:r>
            <a:endParaRPr sz="1100">
              <a:highlight>
                <a:srgbClr val="FFFFFF"/>
              </a:highlight>
            </a:endParaRPr>
          </a:p>
          <a:p>
            <a:pPr indent="0" lvl="0" marL="0" rtl="0" algn="l">
              <a:spcBef>
                <a:spcPts val="0"/>
              </a:spcBef>
              <a:spcAft>
                <a:spcPts val="0"/>
              </a:spcAft>
              <a:buNone/>
            </a:pPr>
            <a:r>
              <a:rPr lang="en" sz="1100">
                <a:highlight>
                  <a:srgbClr val="FFFFFF"/>
                </a:highlight>
              </a:rPr>
              <a:t>			</a:t>
            </a:r>
            <a:endParaRPr sz="1100">
              <a:highlight>
                <a:srgbClr val="FFFFFF"/>
              </a:highlight>
            </a:endParaRPr>
          </a:p>
          <a:p>
            <a:pPr indent="0" lvl="0" marL="0" rtl="0" algn="l">
              <a:spcBef>
                <a:spcPts val="0"/>
              </a:spcBef>
              <a:spcAft>
                <a:spcPts val="0"/>
              </a:spcAft>
              <a:buNone/>
            </a:pPr>
            <a:r>
              <a:rPr lang="en" sz="1100"/>
              <a:t>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100">
                <a:highlight>
                  <a:srgbClr val="FFFFFF"/>
                </a:highlight>
              </a:rPr>
              <a:t>					</a:t>
            </a:r>
            <a:endParaRPr sz="1100">
              <a:highlight>
                <a:srgbClr val="FFFFFF"/>
              </a:highlight>
            </a:endParaRPr>
          </a:p>
          <a:p>
            <a:pPr indent="0" lvl="0" marL="0" rtl="0" algn="l">
              <a:spcBef>
                <a:spcPts val="0"/>
              </a:spcBef>
              <a:spcAft>
                <a:spcPts val="0"/>
              </a:spcAft>
              <a:buNone/>
            </a:pPr>
            <a:r>
              <a:rPr lang="en" sz="1100">
                <a:highlight>
                  <a:srgbClr val="FFFFFF"/>
                </a:highlight>
              </a:rPr>
              <a:t>				</a:t>
            </a:r>
            <a:endParaRPr sz="1100">
              <a:highlight>
                <a:srgbClr val="FFFFFF"/>
              </a:highlight>
            </a:endParaRPr>
          </a:p>
          <a:p>
            <a:pPr indent="0" lvl="0" marL="0" rtl="0" algn="l">
              <a:spcBef>
                <a:spcPts val="0"/>
              </a:spcBef>
              <a:spcAft>
                <a:spcPts val="0"/>
              </a:spcAft>
              <a:buNone/>
            </a:pPr>
            <a:r>
              <a:rPr lang="en" sz="1100">
                <a:highlight>
                  <a:srgbClr val="FFFFFF"/>
                </a:highlight>
              </a:rPr>
              <a:t>			</a:t>
            </a:r>
            <a:endParaRPr sz="1100">
              <a:highlight>
                <a:srgbClr val="FFFFFF"/>
              </a:highlight>
            </a:endParaRPr>
          </a:p>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a:highlight>
                  <a:srgbClr val="FFFFFF"/>
                </a:highlight>
              </a:rPr>
              <a:t> </a:t>
            </a:r>
            <a:endParaRPr>
              <a:highlight>
                <a:srgbClr val="FFFFFF"/>
              </a:highlight>
            </a:endParaRPr>
          </a:p>
          <a:p>
            <a:pPr indent="0" lvl="0" marL="0" rtl="0" algn="l">
              <a:lnSpc>
                <a:spcPct val="115000"/>
              </a:lnSpc>
              <a:spcBef>
                <a:spcPts val="0"/>
              </a:spcBef>
              <a:spcAft>
                <a:spcPts val="0"/>
              </a:spcAft>
              <a:buNone/>
            </a:pPr>
            <a:r>
              <a:rPr lang="en" sz="1100">
                <a:highlight>
                  <a:srgbClr val="FFFFFF"/>
                </a:highlight>
              </a:rPr>
              <a:t>					</a:t>
            </a:r>
            <a:endParaRPr sz="1100">
              <a:highlight>
                <a:srgbClr val="FFFFFF"/>
              </a:highlight>
            </a:endParaRPr>
          </a:p>
          <a:p>
            <a:pPr indent="0" lvl="0" marL="0" rtl="0" algn="l">
              <a:spcBef>
                <a:spcPts val="0"/>
              </a:spcBef>
              <a:spcAft>
                <a:spcPts val="0"/>
              </a:spcAft>
              <a:buNone/>
            </a:pPr>
            <a:r>
              <a:rPr lang="en" sz="1100">
                <a:highlight>
                  <a:srgbClr val="FFFFFF"/>
                </a:highlight>
              </a:rPr>
              <a:t>				</a:t>
            </a:r>
            <a:endParaRPr sz="1100">
              <a:highlight>
                <a:srgbClr val="FFFFFF"/>
              </a:highlight>
            </a:endParaRPr>
          </a:p>
          <a:p>
            <a:pPr indent="0" lvl="0" marL="0" rtl="0" algn="l">
              <a:spcBef>
                <a:spcPts val="0"/>
              </a:spcBef>
              <a:spcAft>
                <a:spcPts val="0"/>
              </a:spcAft>
              <a:buNone/>
            </a:pPr>
            <a:r>
              <a:rPr lang="en" sz="1100">
                <a:highlight>
                  <a:srgbClr val="FFFFFF"/>
                </a:highlight>
              </a:rPr>
              <a:t>			</a:t>
            </a:r>
            <a:endParaRPr sz="1100">
              <a:highlight>
                <a:srgbClr val="FFFFFF"/>
              </a:highlight>
            </a:endParaRPr>
          </a:p>
          <a:p>
            <a:pPr indent="0" lvl="0" marL="0" rtl="0" algn="l">
              <a:spcBef>
                <a:spcPts val="0"/>
              </a:spcBef>
              <a:spcAft>
                <a:spcPts val="0"/>
              </a:spcAft>
              <a:buNone/>
            </a:pPr>
            <a:r>
              <a:rPr lang="en" sz="1100"/>
              <a:t>		</a:t>
            </a:r>
            <a:endParaRPr sz="1100"/>
          </a:p>
        </p:txBody>
      </p:sp>
      <p:sp>
        <p:nvSpPr>
          <p:cNvPr id="225" name="Google Shape;225;p33"/>
          <p:cNvSpPr txBox="1"/>
          <p:nvPr/>
        </p:nvSpPr>
        <p:spPr>
          <a:xfrm>
            <a:off x="4736475" y="196325"/>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For this, we will calculate the E(t) value using the formula: </a:t>
            </a:r>
            <a:endParaRPr sz="1200">
              <a:solidFill>
                <a:schemeClr val="dk1"/>
              </a:solidFill>
              <a:latin typeface="Roboto"/>
              <a:ea typeface="Roboto"/>
              <a:cs typeface="Roboto"/>
              <a:sym typeface="Roboto"/>
            </a:endParaRPr>
          </a:p>
        </p:txBody>
      </p:sp>
      <p:pic>
        <p:nvPicPr>
          <p:cNvPr id="226" name="Google Shape;226;p33"/>
          <p:cNvPicPr preferRelativeResize="0"/>
          <p:nvPr/>
        </p:nvPicPr>
        <p:blipFill>
          <a:blip r:embed="rId3">
            <a:alphaModFix/>
          </a:blip>
          <a:stretch>
            <a:fillRect/>
          </a:stretch>
        </p:blipFill>
        <p:spPr>
          <a:xfrm>
            <a:off x="333275" y="2571750"/>
            <a:ext cx="4091750" cy="2147950"/>
          </a:xfrm>
          <a:prstGeom prst="rect">
            <a:avLst/>
          </a:prstGeom>
          <a:noFill/>
          <a:ln>
            <a:noFill/>
          </a:ln>
        </p:spPr>
      </p:pic>
      <p:pic>
        <p:nvPicPr>
          <p:cNvPr id="227" name="Google Shape;227;p33"/>
          <p:cNvPicPr preferRelativeResize="0"/>
          <p:nvPr/>
        </p:nvPicPr>
        <p:blipFill>
          <a:blip r:embed="rId4">
            <a:alphaModFix/>
          </a:blip>
          <a:stretch>
            <a:fillRect/>
          </a:stretch>
        </p:blipFill>
        <p:spPr>
          <a:xfrm>
            <a:off x="4871300" y="1065500"/>
            <a:ext cx="2455475" cy="1126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4"/>
          <p:cNvSpPr txBox="1"/>
          <p:nvPr>
            <p:ph idx="2" type="body"/>
          </p:nvPr>
        </p:nvSpPr>
        <p:spPr>
          <a:xfrm>
            <a:off x="138750" y="102450"/>
            <a:ext cx="8866500" cy="539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sz="3100">
                <a:latin typeface="Merriweather"/>
                <a:ea typeface="Merriweather"/>
                <a:cs typeface="Merriweather"/>
                <a:sym typeface="Merriweather"/>
              </a:rPr>
              <a:t>Managerial Needs </a:t>
            </a:r>
            <a:endParaRPr sz="3100">
              <a:latin typeface="Merriweather"/>
              <a:ea typeface="Merriweather"/>
              <a:cs typeface="Merriweather"/>
              <a:sym typeface="Merriweather"/>
            </a:endParaRPr>
          </a:p>
        </p:txBody>
      </p:sp>
      <p:sp>
        <p:nvSpPr>
          <p:cNvPr id="233" name="Google Shape;233;p34"/>
          <p:cNvSpPr txBox="1"/>
          <p:nvPr/>
        </p:nvSpPr>
        <p:spPr>
          <a:xfrm>
            <a:off x="258625" y="641550"/>
            <a:ext cx="4166400" cy="8919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Clr>
                <a:schemeClr val="dk1"/>
              </a:buClr>
              <a:buSzPts val="1200"/>
              <a:buFont typeface="Roboto"/>
              <a:buChar char="●"/>
            </a:pPr>
            <a:r>
              <a:rPr lang="en" sz="1200">
                <a:solidFill>
                  <a:schemeClr val="dk1"/>
                </a:solidFill>
                <a:latin typeface="Roboto"/>
                <a:ea typeface="Roboto"/>
                <a:cs typeface="Roboto"/>
                <a:sym typeface="Roboto"/>
              </a:rPr>
              <a:t>Using the expected activity times as the normal times and the following crashing information, determine the activity crashing decisions and revised activity schedule for the warehouse expansion project: </a:t>
            </a:r>
            <a:br>
              <a:rPr lang="en" sz="1000">
                <a:solidFill>
                  <a:srgbClr val="221F1F"/>
                </a:solidFill>
              </a:rPr>
            </a:br>
            <a:endParaRPr sz="1200">
              <a:solidFill>
                <a:schemeClr val="dk1"/>
              </a:solidFill>
              <a:latin typeface="Roboto"/>
              <a:ea typeface="Roboto"/>
              <a:cs typeface="Roboto"/>
              <a:sym typeface="Roboto"/>
            </a:endParaRPr>
          </a:p>
          <a:p>
            <a:pPr indent="0" lvl="0" marL="0" rtl="0" algn="l">
              <a:spcBef>
                <a:spcPts val="1200"/>
              </a:spcBef>
              <a:spcAft>
                <a:spcPts val="0"/>
              </a:spcAft>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
        <p:nvSpPr>
          <p:cNvPr id="234" name="Google Shape;234;p34"/>
          <p:cNvSpPr txBox="1"/>
          <p:nvPr/>
        </p:nvSpPr>
        <p:spPr>
          <a:xfrm>
            <a:off x="4736475" y="1445700"/>
            <a:ext cx="4166400" cy="283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sz="1100"/>
              <a:t>			</a:t>
            </a:r>
            <a:r>
              <a:rPr lang="en" sz="1100">
                <a:highlight>
                  <a:srgbClr val="FFFFFF"/>
                </a:highlight>
              </a:rPr>
              <a:t>				</a:t>
            </a:r>
            <a:endParaRPr sz="1100">
              <a:highlight>
                <a:srgbClr val="FFFFFF"/>
              </a:highlight>
            </a:endParaRPr>
          </a:p>
          <a:p>
            <a:pPr indent="0" lvl="0" marL="0" rtl="0" algn="l">
              <a:spcBef>
                <a:spcPts val="0"/>
              </a:spcBef>
              <a:spcAft>
                <a:spcPts val="0"/>
              </a:spcAft>
              <a:buNone/>
            </a:pPr>
            <a:r>
              <a:rPr lang="en" sz="1100">
                <a:highlight>
                  <a:srgbClr val="FFFFFF"/>
                </a:highlight>
              </a:rPr>
              <a:t>			</a:t>
            </a:r>
            <a:endParaRPr sz="1100">
              <a:highlight>
                <a:srgbClr val="FFFFFF"/>
              </a:highlight>
            </a:endParaRPr>
          </a:p>
          <a:p>
            <a:pPr indent="0" lvl="0" marL="0" rtl="0" algn="l">
              <a:spcBef>
                <a:spcPts val="0"/>
              </a:spcBef>
              <a:spcAft>
                <a:spcPts val="0"/>
              </a:spcAft>
              <a:buNone/>
            </a:pPr>
            <a:r>
              <a:rPr lang="en" sz="1100"/>
              <a:t>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100">
                <a:highlight>
                  <a:srgbClr val="FFFFFF"/>
                </a:highlight>
              </a:rPr>
              <a:t>					</a:t>
            </a:r>
            <a:endParaRPr sz="1100">
              <a:highlight>
                <a:srgbClr val="FFFFFF"/>
              </a:highlight>
            </a:endParaRPr>
          </a:p>
          <a:p>
            <a:pPr indent="0" lvl="0" marL="0" rtl="0" algn="l">
              <a:spcBef>
                <a:spcPts val="0"/>
              </a:spcBef>
              <a:spcAft>
                <a:spcPts val="0"/>
              </a:spcAft>
              <a:buNone/>
            </a:pPr>
            <a:r>
              <a:rPr lang="en" sz="1100">
                <a:highlight>
                  <a:srgbClr val="FFFFFF"/>
                </a:highlight>
              </a:rPr>
              <a:t>				</a:t>
            </a:r>
            <a:endParaRPr sz="1100">
              <a:highlight>
                <a:srgbClr val="FFFFFF"/>
              </a:highlight>
            </a:endParaRPr>
          </a:p>
          <a:p>
            <a:pPr indent="0" lvl="0" marL="0" rtl="0" algn="l">
              <a:spcBef>
                <a:spcPts val="0"/>
              </a:spcBef>
              <a:spcAft>
                <a:spcPts val="0"/>
              </a:spcAft>
              <a:buNone/>
            </a:pPr>
            <a:r>
              <a:rPr lang="en" sz="1100">
                <a:highlight>
                  <a:srgbClr val="FFFFFF"/>
                </a:highlight>
              </a:rPr>
              <a:t>			</a:t>
            </a:r>
            <a:endParaRPr sz="1100">
              <a:highlight>
                <a:srgbClr val="FFFFFF"/>
              </a:highlight>
            </a:endParaRPr>
          </a:p>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a:highlight>
                  <a:srgbClr val="FFFFFF"/>
                </a:highlight>
              </a:rPr>
              <a:t> </a:t>
            </a:r>
            <a:endParaRPr>
              <a:highlight>
                <a:srgbClr val="FFFFFF"/>
              </a:highlight>
            </a:endParaRPr>
          </a:p>
          <a:p>
            <a:pPr indent="0" lvl="0" marL="0" rtl="0" algn="l">
              <a:lnSpc>
                <a:spcPct val="115000"/>
              </a:lnSpc>
              <a:spcBef>
                <a:spcPts val="0"/>
              </a:spcBef>
              <a:spcAft>
                <a:spcPts val="0"/>
              </a:spcAft>
              <a:buNone/>
            </a:pPr>
            <a:r>
              <a:rPr lang="en" sz="1100">
                <a:highlight>
                  <a:srgbClr val="FFFFFF"/>
                </a:highlight>
              </a:rPr>
              <a:t>					</a:t>
            </a:r>
            <a:endParaRPr sz="1100">
              <a:highlight>
                <a:srgbClr val="FFFFFF"/>
              </a:highlight>
            </a:endParaRPr>
          </a:p>
          <a:p>
            <a:pPr indent="0" lvl="0" marL="0" rtl="0" algn="l">
              <a:spcBef>
                <a:spcPts val="0"/>
              </a:spcBef>
              <a:spcAft>
                <a:spcPts val="0"/>
              </a:spcAft>
              <a:buNone/>
            </a:pPr>
            <a:r>
              <a:rPr lang="en" sz="1100">
                <a:highlight>
                  <a:srgbClr val="FFFFFF"/>
                </a:highlight>
              </a:rPr>
              <a:t>				</a:t>
            </a:r>
            <a:endParaRPr sz="1100">
              <a:highlight>
                <a:srgbClr val="FFFFFF"/>
              </a:highlight>
            </a:endParaRPr>
          </a:p>
          <a:p>
            <a:pPr indent="0" lvl="0" marL="0" rtl="0" algn="l">
              <a:spcBef>
                <a:spcPts val="0"/>
              </a:spcBef>
              <a:spcAft>
                <a:spcPts val="0"/>
              </a:spcAft>
              <a:buNone/>
            </a:pPr>
            <a:r>
              <a:rPr lang="en" sz="1100">
                <a:highlight>
                  <a:srgbClr val="FFFFFF"/>
                </a:highlight>
              </a:rPr>
              <a:t>			</a:t>
            </a:r>
            <a:endParaRPr sz="1100">
              <a:highlight>
                <a:srgbClr val="FFFFFF"/>
              </a:highlight>
            </a:endParaRPr>
          </a:p>
          <a:p>
            <a:pPr indent="0" lvl="0" marL="0" rtl="0" algn="l">
              <a:spcBef>
                <a:spcPts val="0"/>
              </a:spcBef>
              <a:spcAft>
                <a:spcPts val="0"/>
              </a:spcAft>
              <a:buNone/>
            </a:pPr>
            <a:r>
              <a:rPr lang="en" sz="1100"/>
              <a:t>		</a:t>
            </a:r>
            <a:endParaRPr sz="1100"/>
          </a:p>
        </p:txBody>
      </p:sp>
      <p:sp>
        <p:nvSpPr>
          <p:cNvPr id="235" name="Google Shape;235;p34"/>
          <p:cNvSpPr txBox="1"/>
          <p:nvPr/>
        </p:nvSpPr>
        <p:spPr>
          <a:xfrm>
            <a:off x="4736475" y="196325"/>
            <a:ext cx="4166400" cy="451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Crashing activities involves spending additional resources (cost) to reduce their duration. </a:t>
            </a: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To make a decision on which activities to crash, Lets calculate the cost per week saved for each activity and prioritize based on the cost-to-time ratio.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000">
                <a:solidFill>
                  <a:schemeClr val="dk1"/>
                </a:solidFill>
                <a:latin typeface="Roboto"/>
                <a:ea typeface="Roboto"/>
                <a:cs typeface="Roboto"/>
                <a:sym typeface="Roboto"/>
              </a:rPr>
              <a:t>Maximum possible reduction in time,Mj:</a:t>
            </a:r>
            <a:endParaRPr sz="10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000">
                <a:solidFill>
                  <a:schemeClr val="dk1"/>
                </a:solidFill>
                <a:latin typeface="Roboto"/>
                <a:ea typeface="Roboto"/>
                <a:cs typeface="Roboto"/>
                <a:sym typeface="Roboto"/>
              </a:rPr>
              <a:t>Mj= xi - yi</a:t>
            </a:r>
            <a:endParaRPr sz="10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000">
                <a:solidFill>
                  <a:schemeClr val="dk1"/>
                </a:solidFill>
                <a:latin typeface="Roboto"/>
                <a:ea typeface="Roboto"/>
                <a:cs typeface="Roboto"/>
                <a:sym typeface="Roboto"/>
              </a:rPr>
              <a:t>xi = the completion time for activity i</a:t>
            </a:r>
            <a:endParaRPr sz="10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000">
                <a:solidFill>
                  <a:schemeClr val="dk1"/>
                </a:solidFill>
                <a:latin typeface="Roboto"/>
                <a:ea typeface="Roboto"/>
                <a:cs typeface="Roboto"/>
                <a:sym typeface="Roboto"/>
              </a:rPr>
              <a:t>yi = the amount of crash time for activity i</a:t>
            </a:r>
            <a:endParaRPr sz="10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0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000">
                <a:solidFill>
                  <a:schemeClr val="dk1"/>
                </a:solidFill>
                <a:latin typeface="Roboto"/>
                <a:ea typeface="Roboto"/>
                <a:cs typeface="Roboto"/>
                <a:sym typeface="Roboto"/>
              </a:rPr>
              <a:t>Crash cost per unit of time,Kj:</a:t>
            </a:r>
            <a:endParaRPr sz="10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000">
                <a:solidFill>
                  <a:schemeClr val="dk1"/>
                </a:solidFill>
                <a:latin typeface="Roboto"/>
                <a:ea typeface="Roboto"/>
                <a:cs typeface="Roboto"/>
                <a:sym typeface="Roboto"/>
              </a:rPr>
              <a:t>Kj= (Bi - Ai)/ Mj</a:t>
            </a:r>
            <a:endParaRPr sz="10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000">
                <a:solidFill>
                  <a:schemeClr val="dk1"/>
                </a:solidFill>
                <a:latin typeface="Roboto"/>
                <a:ea typeface="Roboto"/>
                <a:cs typeface="Roboto"/>
                <a:sym typeface="Roboto"/>
              </a:rPr>
              <a:t>Ai=cost for activity i</a:t>
            </a:r>
            <a:endParaRPr sz="10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000">
                <a:solidFill>
                  <a:schemeClr val="dk1"/>
                </a:solidFill>
                <a:latin typeface="Roboto"/>
                <a:ea typeface="Roboto"/>
                <a:cs typeface="Roboto"/>
                <a:sym typeface="Roboto"/>
              </a:rPr>
              <a:t>Bi= cost for activity I under max crashing</a:t>
            </a:r>
            <a:endParaRPr sz="10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0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000">
                <a:solidFill>
                  <a:schemeClr val="dk1"/>
                </a:solidFill>
                <a:latin typeface="Roboto"/>
                <a:ea typeface="Roboto"/>
                <a:cs typeface="Roboto"/>
                <a:sym typeface="Roboto"/>
              </a:rPr>
              <a:t>Hence, calculating for A : </a:t>
            </a:r>
            <a:endParaRPr sz="10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000">
                <a:solidFill>
                  <a:schemeClr val="dk1"/>
                </a:solidFill>
                <a:latin typeface="Roboto"/>
                <a:ea typeface="Roboto"/>
                <a:cs typeface="Roboto"/>
                <a:sym typeface="Roboto"/>
              </a:rPr>
              <a:t>Mj = 6-4 =2</a:t>
            </a:r>
            <a:endParaRPr sz="10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000">
                <a:solidFill>
                  <a:schemeClr val="dk1"/>
                </a:solidFill>
                <a:latin typeface="Roboto"/>
                <a:ea typeface="Roboto"/>
                <a:cs typeface="Roboto"/>
                <a:sym typeface="Roboto"/>
              </a:rPr>
              <a:t>Kj = (1900-1000)/2</a:t>
            </a:r>
            <a:endParaRPr sz="10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000">
                <a:solidFill>
                  <a:schemeClr val="dk1"/>
                </a:solidFill>
                <a:latin typeface="Roboto"/>
                <a:ea typeface="Roboto"/>
                <a:cs typeface="Roboto"/>
                <a:sym typeface="Roboto"/>
              </a:rPr>
              <a:t>   = 450</a:t>
            </a:r>
            <a:endParaRPr sz="10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000">
              <a:solidFill>
                <a:srgbClr val="221F1F"/>
              </a:solidFill>
            </a:endParaRPr>
          </a:p>
          <a:p>
            <a:pPr indent="0" lvl="0" marL="0" rtl="0" algn="l">
              <a:lnSpc>
                <a:spcPct val="115000"/>
              </a:lnSpc>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pic>
        <p:nvPicPr>
          <p:cNvPr id="236" name="Google Shape;236;p34"/>
          <p:cNvPicPr preferRelativeResize="0"/>
          <p:nvPr/>
        </p:nvPicPr>
        <p:blipFill>
          <a:blip r:embed="rId3">
            <a:alphaModFix/>
          </a:blip>
          <a:stretch>
            <a:fillRect/>
          </a:stretch>
        </p:blipFill>
        <p:spPr>
          <a:xfrm>
            <a:off x="98775" y="2109078"/>
            <a:ext cx="4326250" cy="194819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5"/>
          <p:cNvSpPr txBox="1"/>
          <p:nvPr>
            <p:ph idx="2" type="body"/>
          </p:nvPr>
        </p:nvSpPr>
        <p:spPr>
          <a:xfrm>
            <a:off x="138750" y="102450"/>
            <a:ext cx="8866500" cy="5391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None/>
            </a:pPr>
            <a:r>
              <a:rPr lang="en" sz="3100">
                <a:latin typeface="Merriweather"/>
                <a:ea typeface="Merriweather"/>
                <a:cs typeface="Merriweather"/>
                <a:sym typeface="Merriweather"/>
              </a:rPr>
              <a:t>Managerial Needs </a:t>
            </a:r>
            <a:endParaRPr sz="3100">
              <a:latin typeface="Merriweather"/>
              <a:ea typeface="Merriweather"/>
              <a:cs typeface="Merriweather"/>
              <a:sym typeface="Merriweather"/>
            </a:endParaRPr>
          </a:p>
        </p:txBody>
      </p:sp>
      <p:sp>
        <p:nvSpPr>
          <p:cNvPr id="242" name="Google Shape;242;p35"/>
          <p:cNvSpPr txBox="1"/>
          <p:nvPr/>
        </p:nvSpPr>
        <p:spPr>
          <a:xfrm>
            <a:off x="258625" y="553800"/>
            <a:ext cx="4166400" cy="89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br>
              <a:rPr lang="en" sz="1000">
                <a:solidFill>
                  <a:srgbClr val="221F1F"/>
                </a:solidFill>
              </a:rPr>
            </a:br>
            <a:endParaRPr sz="1200">
              <a:solidFill>
                <a:schemeClr val="dk1"/>
              </a:solidFill>
              <a:latin typeface="Roboto"/>
              <a:ea typeface="Roboto"/>
              <a:cs typeface="Roboto"/>
              <a:sym typeface="Roboto"/>
            </a:endParaRPr>
          </a:p>
          <a:p>
            <a:pPr indent="0" lvl="0" marL="0" rtl="0" algn="l">
              <a:spcBef>
                <a:spcPts val="1200"/>
              </a:spcBef>
              <a:spcAft>
                <a:spcPts val="0"/>
              </a:spcAft>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
        <p:nvSpPr>
          <p:cNvPr id="243" name="Google Shape;243;p35"/>
          <p:cNvSpPr txBox="1"/>
          <p:nvPr/>
        </p:nvSpPr>
        <p:spPr>
          <a:xfrm>
            <a:off x="4736475" y="1445700"/>
            <a:ext cx="4166400" cy="301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p:txBody>
      </p:sp>
      <p:sp>
        <p:nvSpPr>
          <p:cNvPr id="244" name="Google Shape;244;p35"/>
          <p:cNvSpPr txBox="1"/>
          <p:nvPr/>
        </p:nvSpPr>
        <p:spPr>
          <a:xfrm>
            <a:off x="4736475" y="196325"/>
            <a:ext cx="4166400" cy="457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Therefore, the objective function is minimize : </a:t>
            </a: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Constraints :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000">
                <a:solidFill>
                  <a:schemeClr val="dk1"/>
                </a:solidFill>
                <a:latin typeface="Roboto"/>
                <a:ea typeface="Roboto"/>
                <a:cs typeface="Roboto"/>
                <a:sym typeface="Roboto"/>
              </a:rPr>
              <a:t>Following Finish time &gt;= Earliest start time + Activity time, we have : </a:t>
            </a:r>
            <a:endParaRPr sz="10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0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0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		</a:t>
            </a:r>
            <a:r>
              <a:rPr lang="en" sz="1100"/>
              <a:t>		</a:t>
            </a:r>
            <a:endParaRPr sz="1100"/>
          </a:p>
          <a:p>
            <a:pPr indent="0" lvl="0" marL="0" rtl="0" algn="l">
              <a:lnSpc>
                <a:spcPct val="115000"/>
              </a:lnSpc>
              <a:spcBef>
                <a:spcPts val="0"/>
              </a:spcBef>
              <a:spcAft>
                <a:spcPts val="0"/>
              </a:spcAft>
              <a:buNone/>
            </a:pPr>
            <a:r>
              <a:rPr lang="en" sz="1100"/>
              <a:t>			</a:t>
            </a:r>
            <a:endParaRPr sz="1100"/>
          </a:p>
          <a:p>
            <a:pPr indent="0" lvl="0" marL="0" rtl="0" algn="l">
              <a:lnSpc>
                <a:spcPct val="115000"/>
              </a:lnSpc>
              <a:spcBef>
                <a:spcPts val="0"/>
              </a:spcBef>
              <a:spcAft>
                <a:spcPts val="0"/>
              </a:spcAft>
              <a:buNone/>
            </a:pPr>
            <a:r>
              <a:rPr lang="en" sz="1100"/>
              <a:t>		</a:t>
            </a:r>
            <a:endParaRPr sz="1100"/>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sz="12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pic>
        <p:nvPicPr>
          <p:cNvPr id="245" name="Google Shape;245;p35"/>
          <p:cNvPicPr preferRelativeResize="0"/>
          <p:nvPr/>
        </p:nvPicPr>
        <p:blipFill>
          <a:blip r:embed="rId3">
            <a:alphaModFix/>
          </a:blip>
          <a:stretch>
            <a:fillRect/>
          </a:stretch>
        </p:blipFill>
        <p:spPr>
          <a:xfrm>
            <a:off x="67225" y="641550"/>
            <a:ext cx="4431674" cy="2966291"/>
          </a:xfrm>
          <a:prstGeom prst="rect">
            <a:avLst/>
          </a:prstGeom>
          <a:noFill/>
          <a:ln>
            <a:noFill/>
          </a:ln>
        </p:spPr>
      </p:pic>
      <p:sp>
        <p:nvSpPr>
          <p:cNvPr id="246" name="Google Shape;246;p35"/>
          <p:cNvSpPr txBox="1"/>
          <p:nvPr/>
        </p:nvSpPr>
        <p:spPr>
          <a:xfrm>
            <a:off x="146650" y="3643975"/>
            <a:ext cx="4352400" cy="112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T</a:t>
            </a:r>
            <a:r>
              <a:rPr lang="en" sz="1200">
                <a:solidFill>
                  <a:schemeClr val="dk1"/>
                </a:solidFill>
                <a:latin typeface="Roboto"/>
                <a:ea typeface="Roboto"/>
                <a:cs typeface="Roboto"/>
                <a:sym typeface="Roboto"/>
              </a:rPr>
              <a:t>he objective function would be to minimize the cost of crashing so that the project can be completed in 38 weeks instead of 43 weeks.</a:t>
            </a:r>
            <a:endParaRPr sz="1200">
              <a:solidFill>
                <a:schemeClr val="dk1"/>
              </a:solidFill>
              <a:latin typeface="Roboto"/>
              <a:ea typeface="Roboto"/>
              <a:cs typeface="Roboto"/>
              <a:sym typeface="Roboto"/>
            </a:endParaRPr>
          </a:p>
          <a:p>
            <a:pPr indent="0" lvl="0" marL="0" rtl="0" algn="l">
              <a:lnSpc>
                <a:spcPct val="115000"/>
              </a:lnSpc>
              <a:spcBef>
                <a:spcPts val="1000"/>
              </a:spcBef>
              <a:spcAft>
                <a:spcPts val="0"/>
              </a:spcAft>
              <a:buNone/>
            </a:pPr>
            <a:r>
              <a:rPr lang="en" sz="1200">
                <a:solidFill>
                  <a:schemeClr val="dk1"/>
                </a:solidFill>
                <a:latin typeface="Roboto"/>
                <a:ea typeface="Roboto"/>
                <a:cs typeface="Roboto"/>
                <a:sym typeface="Roboto"/>
              </a:rPr>
              <a:t>Denote the completion time of ith activity as Xi;</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Denote the amount of weeks crashed as Yi.</a:t>
            </a:r>
            <a:endParaRPr sz="1200">
              <a:solidFill>
                <a:schemeClr val="dk1"/>
              </a:solidFill>
              <a:latin typeface="Roboto"/>
              <a:ea typeface="Roboto"/>
              <a:cs typeface="Roboto"/>
              <a:sym typeface="Roboto"/>
            </a:endParaRPr>
          </a:p>
          <a:p>
            <a:pPr indent="0" lvl="0" marL="0" rtl="0" algn="l">
              <a:lnSpc>
                <a:spcPct val="115000"/>
              </a:lnSpc>
              <a:spcBef>
                <a:spcPts val="1200"/>
              </a:spcBef>
              <a:spcAft>
                <a:spcPts val="1200"/>
              </a:spcAft>
              <a:buNone/>
            </a:pPr>
            <a:r>
              <a:t/>
            </a:r>
            <a:endParaRPr sz="1800">
              <a:solidFill>
                <a:schemeClr val="dk1"/>
              </a:solidFill>
              <a:highlight>
                <a:srgbClr val="000000"/>
              </a:highlight>
              <a:latin typeface="Roboto"/>
              <a:ea typeface="Roboto"/>
              <a:cs typeface="Roboto"/>
              <a:sym typeface="Roboto"/>
            </a:endParaRPr>
          </a:p>
        </p:txBody>
      </p:sp>
      <p:pic>
        <p:nvPicPr>
          <p:cNvPr id="247" name="Google Shape;247;p35"/>
          <p:cNvPicPr preferRelativeResize="0"/>
          <p:nvPr/>
        </p:nvPicPr>
        <p:blipFill>
          <a:blip r:embed="rId4">
            <a:alphaModFix/>
          </a:blip>
          <a:stretch>
            <a:fillRect/>
          </a:stretch>
        </p:blipFill>
        <p:spPr>
          <a:xfrm>
            <a:off x="4842625" y="601300"/>
            <a:ext cx="3939876" cy="439000"/>
          </a:xfrm>
          <a:prstGeom prst="rect">
            <a:avLst/>
          </a:prstGeom>
          <a:noFill/>
          <a:ln>
            <a:noFill/>
          </a:ln>
        </p:spPr>
      </p:pic>
      <p:pic>
        <p:nvPicPr>
          <p:cNvPr id="248" name="Google Shape;248;p35"/>
          <p:cNvPicPr preferRelativeResize="0"/>
          <p:nvPr/>
        </p:nvPicPr>
        <p:blipFill>
          <a:blip r:embed="rId5">
            <a:alphaModFix/>
          </a:blip>
          <a:stretch>
            <a:fillRect/>
          </a:stretch>
        </p:blipFill>
        <p:spPr>
          <a:xfrm>
            <a:off x="4902938" y="1831900"/>
            <a:ext cx="1266825" cy="2238375"/>
          </a:xfrm>
          <a:prstGeom prst="rect">
            <a:avLst/>
          </a:prstGeom>
          <a:noFill/>
          <a:ln>
            <a:noFill/>
          </a:ln>
        </p:spPr>
      </p:pic>
      <p:pic>
        <p:nvPicPr>
          <p:cNvPr id="249" name="Google Shape;249;p35"/>
          <p:cNvPicPr preferRelativeResize="0"/>
          <p:nvPr/>
        </p:nvPicPr>
        <p:blipFill>
          <a:blip r:embed="rId6">
            <a:alphaModFix/>
          </a:blip>
          <a:stretch>
            <a:fillRect/>
          </a:stretch>
        </p:blipFill>
        <p:spPr>
          <a:xfrm>
            <a:off x="7163963" y="1627563"/>
            <a:ext cx="1000125" cy="28289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6"/>
          <p:cNvSpPr txBox="1"/>
          <p:nvPr>
            <p:ph idx="2" type="body"/>
          </p:nvPr>
        </p:nvSpPr>
        <p:spPr>
          <a:xfrm>
            <a:off x="138750" y="102450"/>
            <a:ext cx="8866500" cy="5391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None/>
            </a:pPr>
            <a:r>
              <a:rPr lang="en" sz="3100">
                <a:latin typeface="Merriweather"/>
                <a:ea typeface="Merriweather"/>
                <a:cs typeface="Merriweather"/>
                <a:sym typeface="Merriweather"/>
              </a:rPr>
              <a:t>Managerial Needs </a:t>
            </a:r>
            <a:endParaRPr sz="3100">
              <a:latin typeface="Merriweather"/>
              <a:ea typeface="Merriweather"/>
              <a:cs typeface="Merriweather"/>
              <a:sym typeface="Merriweather"/>
            </a:endParaRPr>
          </a:p>
        </p:txBody>
      </p:sp>
      <p:sp>
        <p:nvSpPr>
          <p:cNvPr id="255" name="Google Shape;255;p36"/>
          <p:cNvSpPr txBox="1"/>
          <p:nvPr/>
        </p:nvSpPr>
        <p:spPr>
          <a:xfrm>
            <a:off x="258625" y="553800"/>
            <a:ext cx="4166400" cy="89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br>
              <a:rPr lang="en" sz="1000">
                <a:solidFill>
                  <a:srgbClr val="221F1F"/>
                </a:solidFill>
              </a:rPr>
            </a:br>
            <a:endParaRPr sz="1200">
              <a:solidFill>
                <a:schemeClr val="dk1"/>
              </a:solidFill>
              <a:latin typeface="Roboto"/>
              <a:ea typeface="Roboto"/>
              <a:cs typeface="Roboto"/>
              <a:sym typeface="Roboto"/>
            </a:endParaRPr>
          </a:p>
          <a:p>
            <a:pPr indent="0" lvl="0" marL="0" rtl="0" algn="l">
              <a:spcBef>
                <a:spcPts val="1200"/>
              </a:spcBef>
              <a:spcAft>
                <a:spcPts val="0"/>
              </a:spcAft>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
        <p:nvSpPr>
          <p:cNvPr id="256" name="Google Shape;256;p36"/>
          <p:cNvSpPr txBox="1"/>
          <p:nvPr/>
        </p:nvSpPr>
        <p:spPr>
          <a:xfrm>
            <a:off x="4736475" y="1445700"/>
            <a:ext cx="4166400" cy="52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sz="1200">
              <a:solidFill>
                <a:schemeClr val="dk1"/>
              </a:solidFill>
              <a:latin typeface="Roboto"/>
              <a:ea typeface="Roboto"/>
              <a:cs typeface="Roboto"/>
              <a:sym typeface="Roboto"/>
            </a:endParaRPr>
          </a:p>
          <a:p>
            <a:pPr indent="0" lvl="0" marL="0" rtl="0" algn="l">
              <a:spcBef>
                <a:spcPts val="120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p:txBody>
      </p:sp>
      <p:sp>
        <p:nvSpPr>
          <p:cNvPr id="257" name="Google Shape;257;p36"/>
          <p:cNvSpPr txBox="1"/>
          <p:nvPr/>
        </p:nvSpPr>
        <p:spPr>
          <a:xfrm>
            <a:off x="4736475" y="196325"/>
            <a:ext cx="4166400" cy="519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The total expected time to complete the project is 43 weeks, and the chance of 80%</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completion is 38 weeks. The difference is for five weeks, and the project cannot be crashed</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for more than five weeks.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From inspection of the crashing cost per week in the critical path, B →C →E→F→H→J→K, it is also apparent that the cheapest alternative is to crash 2 weeks of activity B, crash one week of activity F, crash one week of activity J and crash one week of activity K.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
        <p:nvSpPr>
          <p:cNvPr id="258" name="Google Shape;258;p36"/>
          <p:cNvSpPr txBox="1"/>
          <p:nvPr/>
        </p:nvSpPr>
        <p:spPr>
          <a:xfrm>
            <a:off x="146500" y="434100"/>
            <a:ext cx="4352400" cy="427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Additional constraints are the maximum crashing possible for each activity </a:t>
            </a:r>
            <a:endParaRPr b="1">
              <a:highlight>
                <a:srgbClr val="FFFFFF"/>
              </a:highlight>
            </a:endParaRPr>
          </a:p>
          <a:p>
            <a:pPr indent="0" lvl="0" marL="0" rtl="0" algn="l">
              <a:lnSpc>
                <a:spcPct val="115000"/>
              </a:lnSpc>
              <a:spcBef>
                <a:spcPts val="1200"/>
              </a:spcBef>
              <a:spcAft>
                <a:spcPts val="0"/>
              </a:spcAft>
              <a:buNone/>
            </a:pPr>
            <a:r>
              <a:rPr lang="en" sz="1100">
                <a:highlight>
                  <a:srgbClr val="FFFFFF"/>
                </a:highlight>
              </a:rPr>
              <a:t>					</a:t>
            </a:r>
            <a:endParaRPr sz="1100">
              <a:highlight>
                <a:srgbClr val="FFFFFF"/>
              </a:highlight>
            </a:endParaRPr>
          </a:p>
          <a:p>
            <a:pPr indent="0" lvl="0" marL="0" rtl="0" algn="l">
              <a:lnSpc>
                <a:spcPct val="115000"/>
              </a:lnSpc>
              <a:spcBef>
                <a:spcPts val="1200"/>
              </a:spcBef>
              <a:spcAft>
                <a:spcPts val="0"/>
              </a:spcAft>
              <a:buNone/>
            </a:pPr>
            <a:r>
              <a:rPr lang="en" sz="1100">
                <a:highlight>
                  <a:srgbClr val="FFFFFF"/>
                </a:highlight>
              </a:rPr>
              <a:t>				</a:t>
            </a:r>
            <a:endParaRPr sz="1100">
              <a:highlight>
                <a:srgbClr val="FFFFFF"/>
              </a:highlight>
            </a:endParaRPr>
          </a:p>
          <a:p>
            <a:pPr indent="0" lvl="0" marL="0" rtl="0" algn="l">
              <a:lnSpc>
                <a:spcPct val="115000"/>
              </a:lnSpc>
              <a:spcBef>
                <a:spcPts val="1200"/>
              </a:spcBef>
              <a:spcAft>
                <a:spcPts val="0"/>
              </a:spcAft>
              <a:buNone/>
            </a:pPr>
            <a:r>
              <a:rPr lang="en" sz="1100">
                <a:highlight>
                  <a:srgbClr val="FFFFFF"/>
                </a:highlight>
              </a:rPr>
              <a:t>			</a:t>
            </a:r>
            <a:endParaRPr sz="1100">
              <a:highlight>
                <a:srgbClr val="FFFFFF"/>
              </a:highlight>
            </a:endParaRPr>
          </a:p>
          <a:p>
            <a:pPr indent="0" lvl="0" marL="0" rtl="0" algn="l">
              <a:lnSpc>
                <a:spcPct val="115000"/>
              </a:lnSpc>
              <a:spcBef>
                <a:spcPts val="1200"/>
              </a:spcBef>
              <a:spcAft>
                <a:spcPts val="0"/>
              </a:spcAft>
              <a:buNone/>
            </a:pPr>
            <a:r>
              <a:rPr lang="en" sz="1100"/>
              <a:t>		</a:t>
            </a:r>
            <a:endParaRPr sz="1100"/>
          </a:p>
          <a:p>
            <a:pPr indent="0" lvl="0" marL="0" rtl="0" algn="l">
              <a:lnSpc>
                <a:spcPct val="115000"/>
              </a:lnSpc>
              <a:spcBef>
                <a:spcPts val="1200"/>
              </a:spcBef>
              <a:spcAft>
                <a:spcPts val="0"/>
              </a:spcAft>
              <a:buNone/>
            </a:pPr>
            <a:br>
              <a:rPr lang="en" sz="1200">
                <a:solidFill>
                  <a:schemeClr val="dk1"/>
                </a:solidFill>
                <a:latin typeface="Roboto"/>
                <a:ea typeface="Roboto"/>
                <a:cs typeface="Roboto"/>
                <a:sym typeface="Roboto"/>
              </a:rPr>
            </a:b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All x and y values are &gt;=0</a:t>
            </a:r>
            <a:r>
              <a:rPr lang="en" sz="1100"/>
              <a:t>		 	 	 		</a:t>
            </a:r>
            <a:endParaRPr sz="1100"/>
          </a:p>
          <a:p>
            <a:pPr indent="0" lvl="0" marL="0" rtl="0" algn="l">
              <a:lnSpc>
                <a:spcPct val="115000"/>
              </a:lnSpc>
              <a:spcBef>
                <a:spcPts val="1200"/>
              </a:spcBef>
              <a:spcAft>
                <a:spcPts val="0"/>
              </a:spcAft>
              <a:buNone/>
            </a:pPr>
            <a:br>
              <a:rPr lang="en" sz="1200">
                <a:solidFill>
                  <a:schemeClr val="dk1"/>
                </a:solidFill>
                <a:latin typeface="Roboto"/>
                <a:ea typeface="Roboto"/>
                <a:cs typeface="Roboto"/>
                <a:sym typeface="Roboto"/>
              </a:rPr>
            </a:b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Using lingo:</a:t>
            </a:r>
            <a:endParaRPr sz="1100"/>
          </a:p>
          <a:p>
            <a:pPr indent="0" lvl="0" marL="0" rtl="0" algn="l">
              <a:lnSpc>
                <a:spcPct val="115000"/>
              </a:lnSpc>
              <a:spcBef>
                <a:spcPts val="1200"/>
              </a:spcBef>
              <a:spcAft>
                <a:spcPts val="0"/>
              </a:spcAft>
              <a:buNone/>
            </a:pPr>
            <a:r>
              <a:rPr lang="en" sz="1100"/>
              <a:t>			</a:t>
            </a:r>
            <a:endParaRPr sz="1100"/>
          </a:p>
          <a:p>
            <a:pPr indent="0" lvl="0" marL="0" rtl="0" algn="l">
              <a:lnSpc>
                <a:spcPct val="115000"/>
              </a:lnSpc>
              <a:spcBef>
                <a:spcPts val="1200"/>
              </a:spcBef>
              <a:spcAft>
                <a:spcPts val="0"/>
              </a:spcAft>
              <a:buNone/>
            </a:pPr>
            <a:r>
              <a:rPr lang="en" sz="1100">
                <a:highlight>
                  <a:srgbClr val="FFFFFF"/>
                </a:highlight>
              </a:rPr>
              <a:t>				</a:t>
            </a:r>
            <a:endParaRPr sz="1100">
              <a:highlight>
                <a:srgbClr val="FFFFFF"/>
              </a:highlight>
            </a:endParaRPr>
          </a:p>
          <a:p>
            <a:pPr indent="0" lvl="0" marL="0" rtl="0" algn="l">
              <a:lnSpc>
                <a:spcPct val="115000"/>
              </a:lnSpc>
              <a:spcBef>
                <a:spcPts val="1200"/>
              </a:spcBef>
              <a:spcAft>
                <a:spcPts val="0"/>
              </a:spcAft>
              <a:buNone/>
            </a:pPr>
            <a:r>
              <a:rPr lang="en" sz="1100">
                <a:highlight>
                  <a:srgbClr val="FFFFFF"/>
                </a:highlight>
              </a:rPr>
              <a:t>					</a:t>
            </a:r>
            <a:endParaRPr sz="1100">
              <a:highlight>
                <a:srgbClr val="FFFFFF"/>
              </a:highlight>
            </a:endParaRPr>
          </a:p>
          <a:p>
            <a:pPr indent="0" lvl="0" marL="0" rtl="0" algn="l">
              <a:lnSpc>
                <a:spcPct val="115000"/>
              </a:lnSpc>
              <a:spcBef>
                <a:spcPts val="120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a:highlight>
                <a:srgbClr val="FFFFFF"/>
              </a:highlight>
            </a:endParaRPr>
          </a:p>
          <a:p>
            <a:pPr indent="0" lvl="0" marL="0" rtl="0" algn="l">
              <a:lnSpc>
                <a:spcPct val="115000"/>
              </a:lnSpc>
              <a:spcBef>
                <a:spcPts val="1200"/>
              </a:spcBef>
              <a:spcAft>
                <a:spcPts val="0"/>
              </a:spcAft>
              <a:buNone/>
            </a:pPr>
            <a:r>
              <a:rPr lang="en" sz="1100">
                <a:highlight>
                  <a:srgbClr val="FFFFFF"/>
                </a:highlight>
              </a:rPr>
              <a:t>					</a:t>
            </a:r>
            <a:endParaRPr sz="1100">
              <a:highlight>
                <a:srgbClr val="FFFFFF"/>
              </a:highlight>
            </a:endParaRPr>
          </a:p>
          <a:p>
            <a:pPr indent="0" lvl="0" marL="0" rtl="0" algn="l">
              <a:lnSpc>
                <a:spcPct val="115000"/>
              </a:lnSpc>
              <a:spcBef>
                <a:spcPts val="1200"/>
              </a:spcBef>
              <a:spcAft>
                <a:spcPts val="0"/>
              </a:spcAft>
              <a:buNone/>
            </a:pPr>
            <a:r>
              <a:rPr lang="en" sz="1100">
                <a:highlight>
                  <a:srgbClr val="FFFFFF"/>
                </a:highlight>
              </a:rPr>
              <a:t>				</a:t>
            </a:r>
            <a:endParaRPr sz="1100">
              <a:highlight>
                <a:srgbClr val="FFFFFF"/>
              </a:highlight>
            </a:endParaRPr>
          </a:p>
          <a:p>
            <a:pPr indent="0" lvl="0" marL="0" rtl="0" algn="l">
              <a:lnSpc>
                <a:spcPct val="115000"/>
              </a:lnSpc>
              <a:spcBef>
                <a:spcPts val="1200"/>
              </a:spcBef>
              <a:spcAft>
                <a:spcPts val="0"/>
              </a:spcAft>
              <a:buNone/>
            </a:pPr>
            <a:r>
              <a:rPr lang="en" sz="1100">
                <a:highlight>
                  <a:srgbClr val="FFFFFF"/>
                </a:highlight>
              </a:rPr>
              <a:t>			</a:t>
            </a:r>
            <a:endParaRPr sz="1100">
              <a:highlight>
                <a:srgbClr val="FFFFFF"/>
              </a:highlight>
            </a:endParaRPr>
          </a:p>
          <a:p>
            <a:pPr indent="0" lvl="0" marL="0" rtl="0" algn="l">
              <a:lnSpc>
                <a:spcPct val="115000"/>
              </a:lnSpc>
              <a:spcBef>
                <a:spcPts val="1200"/>
              </a:spcBef>
              <a:spcAft>
                <a:spcPts val="0"/>
              </a:spcAft>
              <a:buNone/>
            </a:pPr>
            <a:r>
              <a:rPr lang="en" sz="1100"/>
              <a:t>		</a:t>
            </a:r>
            <a:endParaRPr sz="1100"/>
          </a:p>
          <a:p>
            <a:pPr indent="0" lvl="0" marL="0" rtl="0" algn="l">
              <a:lnSpc>
                <a:spcPct val="115000"/>
              </a:lnSpc>
              <a:spcBef>
                <a:spcPts val="1200"/>
              </a:spcBef>
              <a:spcAft>
                <a:spcPts val="1200"/>
              </a:spcAft>
              <a:buNone/>
            </a:pPr>
            <a:r>
              <a:t/>
            </a:r>
            <a:endParaRPr sz="1800">
              <a:solidFill>
                <a:schemeClr val="dk1"/>
              </a:solidFill>
              <a:highlight>
                <a:srgbClr val="000000"/>
              </a:highlight>
              <a:latin typeface="Roboto"/>
              <a:ea typeface="Roboto"/>
              <a:cs typeface="Roboto"/>
              <a:sym typeface="Roboto"/>
            </a:endParaRPr>
          </a:p>
        </p:txBody>
      </p:sp>
      <p:pic>
        <p:nvPicPr>
          <p:cNvPr id="259" name="Google Shape;259;p36"/>
          <p:cNvPicPr preferRelativeResize="0"/>
          <p:nvPr/>
        </p:nvPicPr>
        <p:blipFill>
          <a:blip r:embed="rId3">
            <a:alphaModFix/>
          </a:blip>
          <a:stretch>
            <a:fillRect/>
          </a:stretch>
        </p:blipFill>
        <p:spPr>
          <a:xfrm>
            <a:off x="304475" y="1215575"/>
            <a:ext cx="806500" cy="1380350"/>
          </a:xfrm>
          <a:prstGeom prst="rect">
            <a:avLst/>
          </a:prstGeom>
          <a:noFill/>
          <a:ln>
            <a:noFill/>
          </a:ln>
        </p:spPr>
      </p:pic>
      <p:pic>
        <p:nvPicPr>
          <p:cNvPr id="260" name="Google Shape;260;p36"/>
          <p:cNvPicPr preferRelativeResize="0"/>
          <p:nvPr/>
        </p:nvPicPr>
        <p:blipFill>
          <a:blip r:embed="rId4">
            <a:alphaModFix/>
          </a:blip>
          <a:stretch>
            <a:fillRect/>
          </a:stretch>
        </p:blipFill>
        <p:spPr>
          <a:xfrm>
            <a:off x="1190250" y="1230921"/>
            <a:ext cx="806500" cy="1349666"/>
          </a:xfrm>
          <a:prstGeom prst="rect">
            <a:avLst/>
          </a:prstGeom>
          <a:noFill/>
          <a:ln>
            <a:noFill/>
          </a:ln>
        </p:spPr>
      </p:pic>
      <p:pic>
        <p:nvPicPr>
          <p:cNvPr id="261" name="Google Shape;261;p36"/>
          <p:cNvPicPr preferRelativeResize="0"/>
          <p:nvPr/>
        </p:nvPicPr>
        <p:blipFill>
          <a:blip r:embed="rId5">
            <a:alphaModFix/>
          </a:blip>
          <a:stretch>
            <a:fillRect/>
          </a:stretch>
        </p:blipFill>
        <p:spPr>
          <a:xfrm>
            <a:off x="2118200" y="1230925"/>
            <a:ext cx="858866" cy="1349650"/>
          </a:xfrm>
          <a:prstGeom prst="rect">
            <a:avLst/>
          </a:prstGeom>
          <a:noFill/>
          <a:ln>
            <a:noFill/>
          </a:ln>
        </p:spPr>
      </p:pic>
      <p:pic>
        <p:nvPicPr>
          <p:cNvPr id="262" name="Google Shape;262;p36"/>
          <p:cNvPicPr preferRelativeResize="0"/>
          <p:nvPr/>
        </p:nvPicPr>
        <p:blipFill>
          <a:blip r:embed="rId6">
            <a:alphaModFix/>
          </a:blip>
          <a:stretch>
            <a:fillRect/>
          </a:stretch>
        </p:blipFill>
        <p:spPr>
          <a:xfrm>
            <a:off x="5041175" y="1215575"/>
            <a:ext cx="3564399" cy="2112600"/>
          </a:xfrm>
          <a:prstGeom prst="rect">
            <a:avLst/>
          </a:prstGeom>
          <a:noFill/>
          <a:ln>
            <a:noFill/>
          </a:ln>
        </p:spPr>
      </p:pic>
      <p:pic>
        <p:nvPicPr>
          <p:cNvPr id="263" name="Google Shape;263;p36"/>
          <p:cNvPicPr preferRelativeResize="0"/>
          <p:nvPr/>
        </p:nvPicPr>
        <p:blipFill>
          <a:blip r:embed="rId7">
            <a:alphaModFix/>
          </a:blip>
          <a:stretch>
            <a:fillRect/>
          </a:stretch>
        </p:blipFill>
        <p:spPr>
          <a:xfrm>
            <a:off x="2253550" y="2734925"/>
            <a:ext cx="2256225" cy="2317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7"/>
          <p:cNvSpPr txBox="1"/>
          <p:nvPr>
            <p:ph idx="2" type="body"/>
          </p:nvPr>
        </p:nvSpPr>
        <p:spPr>
          <a:xfrm>
            <a:off x="138750" y="102450"/>
            <a:ext cx="8866500" cy="5391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None/>
            </a:pPr>
            <a:r>
              <a:rPr lang="en" sz="3100">
                <a:latin typeface="Merriweather"/>
                <a:ea typeface="Merriweather"/>
                <a:cs typeface="Merriweather"/>
                <a:sym typeface="Merriweather"/>
              </a:rPr>
              <a:t>Managerial Needs </a:t>
            </a:r>
            <a:endParaRPr sz="3100">
              <a:latin typeface="Merriweather"/>
              <a:ea typeface="Merriweather"/>
              <a:cs typeface="Merriweather"/>
              <a:sym typeface="Merriweather"/>
            </a:endParaRPr>
          </a:p>
        </p:txBody>
      </p:sp>
      <p:sp>
        <p:nvSpPr>
          <p:cNvPr id="269" name="Google Shape;269;p37"/>
          <p:cNvSpPr txBox="1"/>
          <p:nvPr/>
        </p:nvSpPr>
        <p:spPr>
          <a:xfrm>
            <a:off x="258625" y="553800"/>
            <a:ext cx="4166400" cy="89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br>
              <a:rPr lang="en" sz="1000">
                <a:solidFill>
                  <a:srgbClr val="221F1F"/>
                </a:solidFill>
              </a:rPr>
            </a:br>
            <a:endParaRPr sz="1200">
              <a:solidFill>
                <a:schemeClr val="dk1"/>
              </a:solidFill>
              <a:latin typeface="Roboto"/>
              <a:ea typeface="Roboto"/>
              <a:cs typeface="Roboto"/>
              <a:sym typeface="Roboto"/>
            </a:endParaRPr>
          </a:p>
          <a:p>
            <a:pPr indent="0" lvl="0" marL="0" rtl="0" algn="l">
              <a:spcBef>
                <a:spcPts val="1200"/>
              </a:spcBef>
              <a:spcAft>
                <a:spcPts val="0"/>
              </a:spcAft>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
        <p:nvSpPr>
          <p:cNvPr id="270" name="Google Shape;270;p37"/>
          <p:cNvSpPr txBox="1"/>
          <p:nvPr/>
        </p:nvSpPr>
        <p:spPr>
          <a:xfrm>
            <a:off x="4878150" y="1386750"/>
            <a:ext cx="4166400" cy="766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The expected project completion time (t) = 7 weeks + 4 weeks +10 weeks + 5 weeks + 6 weeks + 3 weeks + 3 weeks = </a:t>
            </a:r>
            <a:r>
              <a:rPr b="1" lang="en" sz="1200">
                <a:solidFill>
                  <a:schemeClr val="dk1"/>
                </a:solidFill>
                <a:latin typeface="Roboto"/>
                <a:ea typeface="Roboto"/>
                <a:cs typeface="Roboto"/>
                <a:sym typeface="Roboto"/>
              </a:rPr>
              <a:t>38 weeks </a:t>
            </a:r>
            <a:br>
              <a:rPr b="1" lang="en" sz="1200">
                <a:solidFill>
                  <a:schemeClr val="dk1"/>
                </a:solidFill>
                <a:latin typeface="Roboto"/>
                <a:ea typeface="Roboto"/>
                <a:cs typeface="Roboto"/>
                <a:sym typeface="Roboto"/>
              </a:rPr>
            </a:br>
            <a:br>
              <a:rPr b="1" lang="en" sz="1200">
                <a:solidFill>
                  <a:schemeClr val="dk1"/>
                </a:solidFill>
                <a:latin typeface="Roboto"/>
                <a:ea typeface="Roboto"/>
                <a:cs typeface="Roboto"/>
                <a:sym typeface="Roboto"/>
              </a:rPr>
            </a:br>
            <a:r>
              <a:rPr b="1" lang="en" sz="1700" u="sng">
                <a:solidFill>
                  <a:schemeClr val="dk1"/>
                </a:solidFill>
                <a:latin typeface="Roboto"/>
                <a:ea typeface="Roboto"/>
                <a:cs typeface="Roboto"/>
                <a:sym typeface="Roboto"/>
              </a:rPr>
              <a:t>Final Conclusion</a:t>
            </a:r>
            <a:r>
              <a:rPr lang="en" u="sng">
                <a:solidFill>
                  <a:schemeClr val="dk1"/>
                </a:solidFill>
                <a:latin typeface="Roboto"/>
                <a:ea typeface="Roboto"/>
                <a:cs typeface="Roboto"/>
                <a:sym typeface="Roboto"/>
              </a:rPr>
              <a:t> : </a:t>
            </a:r>
            <a:br>
              <a:rPr lang="en" sz="1700" u="sng">
                <a:solidFill>
                  <a:schemeClr val="dk1"/>
                </a:solidFill>
                <a:latin typeface="Roboto"/>
                <a:ea typeface="Roboto"/>
                <a:cs typeface="Roboto"/>
                <a:sym typeface="Roboto"/>
              </a:rPr>
            </a:b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Project Completion Time is 43 weeks, which is more than the required 40 week completion time. To complete the project within 38 weeks ( 80% chance), the project activities have to be crashed by five weeks at a total of $2250 on activities J (training system operators), B( Obtaining vendor proposals ), K( testing the system) and F( designing the warehouse) respectively</a:t>
            </a:r>
            <a:endParaRPr sz="12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sz="12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sz="1200">
              <a:solidFill>
                <a:schemeClr val="dk1"/>
              </a:solidFill>
              <a:latin typeface="Roboto"/>
              <a:ea typeface="Roboto"/>
              <a:cs typeface="Roboto"/>
              <a:sym typeface="Roboto"/>
            </a:endParaRPr>
          </a:p>
          <a:p>
            <a:pPr indent="0" lvl="0" marL="0" rtl="0" algn="l">
              <a:spcBef>
                <a:spcPts val="120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p:txBody>
      </p:sp>
      <p:sp>
        <p:nvSpPr>
          <p:cNvPr id="271" name="Google Shape;271;p37"/>
          <p:cNvSpPr txBox="1"/>
          <p:nvPr/>
        </p:nvSpPr>
        <p:spPr>
          <a:xfrm>
            <a:off x="4838850" y="-189150"/>
            <a:ext cx="4166400" cy="128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rgbClr val="FFFFFF"/>
              </a:highlight>
            </a:endParaRPr>
          </a:p>
          <a:p>
            <a:pPr indent="0" lvl="0" marL="0" rtl="0" algn="l">
              <a:lnSpc>
                <a:spcPct val="115000"/>
              </a:lnSpc>
              <a:spcBef>
                <a:spcPts val="0"/>
              </a:spcBef>
              <a:spcAft>
                <a:spcPts val="0"/>
              </a:spcAft>
              <a:buNone/>
            </a:pPr>
            <a:r>
              <a:rPr lang="en" sz="1100">
                <a:highlight>
                  <a:srgbClr val="FFFFFF"/>
                </a:highlight>
              </a:rPr>
              <a:t>					</a:t>
            </a:r>
            <a:endParaRPr sz="1100">
              <a:highlight>
                <a:srgbClr val="FFFFFF"/>
              </a:highlight>
            </a:endParaRPr>
          </a:p>
          <a:p>
            <a:pPr indent="0" lvl="0" marL="0" rtl="0" algn="l">
              <a:spcBef>
                <a:spcPts val="0"/>
              </a:spcBef>
              <a:spcAft>
                <a:spcPts val="0"/>
              </a:spcAft>
              <a:buNone/>
            </a:pPr>
            <a:r>
              <a:rPr lang="en" sz="1100">
                <a:highlight>
                  <a:srgbClr val="FFFFFF"/>
                </a:highlight>
              </a:rPr>
              <a:t>				</a:t>
            </a:r>
            <a:endParaRPr sz="1100">
              <a:highlight>
                <a:srgbClr val="FFFFFF"/>
              </a:highlight>
            </a:endParaRPr>
          </a:p>
          <a:p>
            <a:pPr indent="0" lvl="0" marL="0" rtl="0" algn="l">
              <a:spcBef>
                <a:spcPts val="0"/>
              </a:spcBef>
              <a:spcAft>
                <a:spcPts val="0"/>
              </a:spcAft>
              <a:buNone/>
            </a:pPr>
            <a:r>
              <a:rPr lang="en" sz="1100">
                <a:highlight>
                  <a:srgbClr val="FFFFFF"/>
                </a:highlight>
              </a:rPr>
              <a:t>			</a:t>
            </a:r>
            <a:endParaRPr sz="1100">
              <a:highlight>
                <a:srgbClr val="FFFFFF"/>
              </a:highlight>
            </a:endParaRPr>
          </a:p>
          <a:p>
            <a:pPr indent="0" lvl="0" marL="0" rtl="0" algn="l">
              <a:spcBef>
                <a:spcPts val="0"/>
              </a:spcBef>
              <a:spcAft>
                <a:spcPts val="0"/>
              </a:spcAft>
              <a:buNone/>
            </a:pPr>
            <a:r>
              <a:rPr lang="en" sz="1100"/>
              <a:t>		</a:t>
            </a:r>
            <a:endParaRPr sz="1100"/>
          </a:p>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
        <p:nvSpPr>
          <p:cNvPr id="272" name="Google Shape;272;p37"/>
          <p:cNvSpPr txBox="1"/>
          <p:nvPr/>
        </p:nvSpPr>
        <p:spPr>
          <a:xfrm>
            <a:off x="146500" y="434100"/>
            <a:ext cx="4352400" cy="427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a:highlight>
                <a:srgbClr val="FFFFFF"/>
              </a:highlight>
            </a:endParaRPr>
          </a:p>
          <a:p>
            <a:pPr indent="0" lvl="0" marL="0" rtl="0" algn="l">
              <a:lnSpc>
                <a:spcPct val="115000"/>
              </a:lnSpc>
              <a:spcBef>
                <a:spcPts val="1200"/>
              </a:spcBef>
              <a:spcAft>
                <a:spcPts val="0"/>
              </a:spcAft>
              <a:buNone/>
            </a:pPr>
            <a:r>
              <a:rPr lang="en" sz="1100">
                <a:highlight>
                  <a:srgbClr val="FFFFFF"/>
                </a:highlight>
              </a:rPr>
              <a:t>					</a:t>
            </a:r>
            <a:endParaRPr sz="1100">
              <a:highlight>
                <a:srgbClr val="FFFFFF"/>
              </a:highlight>
            </a:endParaRPr>
          </a:p>
          <a:p>
            <a:pPr indent="0" lvl="0" marL="0" rtl="0" algn="l">
              <a:lnSpc>
                <a:spcPct val="115000"/>
              </a:lnSpc>
              <a:spcBef>
                <a:spcPts val="1200"/>
              </a:spcBef>
              <a:spcAft>
                <a:spcPts val="0"/>
              </a:spcAft>
              <a:buNone/>
            </a:pPr>
            <a:r>
              <a:rPr lang="en" sz="1100">
                <a:highlight>
                  <a:srgbClr val="FFFFFF"/>
                </a:highlight>
              </a:rPr>
              <a:t>				</a:t>
            </a:r>
            <a:endParaRPr sz="1100">
              <a:highlight>
                <a:srgbClr val="FFFFFF"/>
              </a:highlight>
            </a:endParaRPr>
          </a:p>
          <a:p>
            <a:pPr indent="0" lvl="0" marL="0" rtl="0" algn="l">
              <a:lnSpc>
                <a:spcPct val="115000"/>
              </a:lnSpc>
              <a:spcBef>
                <a:spcPts val="1200"/>
              </a:spcBef>
              <a:spcAft>
                <a:spcPts val="0"/>
              </a:spcAft>
              <a:buNone/>
            </a:pPr>
            <a:r>
              <a:rPr lang="en" sz="1100">
                <a:highlight>
                  <a:srgbClr val="FFFFFF"/>
                </a:highlight>
              </a:rPr>
              <a:t>			</a:t>
            </a:r>
            <a:endParaRPr sz="1100">
              <a:highlight>
                <a:srgbClr val="FFFFFF"/>
              </a:highlight>
            </a:endParaRPr>
          </a:p>
          <a:p>
            <a:pPr indent="0" lvl="0" marL="0" rtl="0" algn="l">
              <a:lnSpc>
                <a:spcPct val="115000"/>
              </a:lnSpc>
              <a:spcBef>
                <a:spcPts val="1200"/>
              </a:spcBef>
              <a:spcAft>
                <a:spcPts val="0"/>
              </a:spcAft>
              <a:buNone/>
            </a:pPr>
            <a:r>
              <a:rPr lang="en" sz="1100"/>
              <a:t>		</a:t>
            </a:r>
            <a:endParaRPr sz="1100"/>
          </a:p>
          <a:p>
            <a:pPr indent="0" lvl="0" marL="0" rtl="0" algn="l">
              <a:lnSpc>
                <a:spcPct val="115000"/>
              </a:lnSpc>
              <a:spcBef>
                <a:spcPts val="1200"/>
              </a:spcBef>
              <a:spcAft>
                <a:spcPts val="0"/>
              </a:spcAft>
              <a:buNone/>
            </a:pPr>
            <a:r>
              <a:t/>
            </a:r>
            <a:endParaRPr sz="1100"/>
          </a:p>
          <a:p>
            <a:pPr indent="0" lvl="0" marL="0" rtl="0" algn="l">
              <a:lnSpc>
                <a:spcPct val="115000"/>
              </a:lnSpc>
              <a:spcBef>
                <a:spcPts val="1200"/>
              </a:spcBef>
              <a:spcAft>
                <a:spcPts val="0"/>
              </a:spcAft>
              <a:buNone/>
            </a:pPr>
            <a:r>
              <a:rPr lang="en" sz="1100">
                <a:highlight>
                  <a:srgbClr val="FFFFFF"/>
                </a:highlight>
              </a:rPr>
              <a:t>				</a:t>
            </a:r>
            <a:endParaRPr sz="1100">
              <a:highlight>
                <a:srgbClr val="FFFFFF"/>
              </a:highlight>
            </a:endParaRPr>
          </a:p>
          <a:p>
            <a:pPr indent="0" lvl="0" marL="0" rtl="0" algn="l">
              <a:lnSpc>
                <a:spcPct val="115000"/>
              </a:lnSpc>
              <a:spcBef>
                <a:spcPts val="1200"/>
              </a:spcBef>
              <a:spcAft>
                <a:spcPts val="0"/>
              </a:spcAft>
              <a:buNone/>
            </a:pPr>
            <a:r>
              <a:rPr b="1" lang="en" sz="1100">
                <a:highlight>
                  <a:srgbClr val="FFFFFF"/>
                </a:highlight>
              </a:rPr>
              <a:t>	</a:t>
            </a:r>
            <a:r>
              <a:rPr lang="en" sz="1100">
                <a:highlight>
                  <a:srgbClr val="FFFFFF"/>
                </a:highlight>
              </a:rPr>
              <a:t>				</a:t>
            </a:r>
            <a:endParaRPr sz="1100">
              <a:highlight>
                <a:srgbClr val="FFFFFF"/>
              </a:highlight>
            </a:endParaRPr>
          </a:p>
          <a:p>
            <a:pPr indent="0" lvl="0" marL="0" rtl="0" algn="l">
              <a:lnSpc>
                <a:spcPct val="115000"/>
              </a:lnSpc>
              <a:spcBef>
                <a:spcPts val="120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a:highlight>
                <a:srgbClr val="FFFFFF"/>
              </a:highlight>
            </a:endParaRPr>
          </a:p>
          <a:p>
            <a:pPr indent="0" lvl="0" marL="0" rtl="0" algn="l">
              <a:lnSpc>
                <a:spcPct val="115000"/>
              </a:lnSpc>
              <a:spcBef>
                <a:spcPts val="1200"/>
              </a:spcBef>
              <a:spcAft>
                <a:spcPts val="0"/>
              </a:spcAft>
              <a:buNone/>
            </a:pPr>
            <a:r>
              <a:rPr lang="en" sz="1100">
                <a:highlight>
                  <a:srgbClr val="FFFFFF"/>
                </a:highlight>
              </a:rPr>
              <a:t>					</a:t>
            </a:r>
            <a:endParaRPr sz="1100">
              <a:highlight>
                <a:srgbClr val="FFFFFF"/>
              </a:highlight>
            </a:endParaRPr>
          </a:p>
          <a:p>
            <a:pPr indent="0" lvl="0" marL="0" rtl="0" algn="l">
              <a:lnSpc>
                <a:spcPct val="115000"/>
              </a:lnSpc>
              <a:spcBef>
                <a:spcPts val="1200"/>
              </a:spcBef>
              <a:spcAft>
                <a:spcPts val="0"/>
              </a:spcAft>
              <a:buNone/>
            </a:pPr>
            <a:r>
              <a:rPr lang="en" sz="1100">
                <a:highlight>
                  <a:srgbClr val="FFFFFF"/>
                </a:highlight>
              </a:rPr>
              <a:t>				</a:t>
            </a:r>
            <a:endParaRPr sz="1100">
              <a:highlight>
                <a:srgbClr val="FFFFFF"/>
              </a:highlight>
            </a:endParaRPr>
          </a:p>
          <a:p>
            <a:pPr indent="0" lvl="0" marL="0" rtl="0" algn="l">
              <a:lnSpc>
                <a:spcPct val="115000"/>
              </a:lnSpc>
              <a:spcBef>
                <a:spcPts val="1200"/>
              </a:spcBef>
              <a:spcAft>
                <a:spcPts val="0"/>
              </a:spcAft>
              <a:buNone/>
            </a:pPr>
            <a:r>
              <a:rPr lang="en" sz="1100">
                <a:highlight>
                  <a:srgbClr val="FFFFFF"/>
                </a:highlight>
              </a:rPr>
              <a:t>			</a:t>
            </a:r>
            <a:endParaRPr sz="1100">
              <a:highlight>
                <a:srgbClr val="FFFFFF"/>
              </a:highlight>
            </a:endParaRPr>
          </a:p>
          <a:p>
            <a:pPr indent="0" lvl="0" marL="0" rtl="0" algn="l">
              <a:lnSpc>
                <a:spcPct val="115000"/>
              </a:lnSpc>
              <a:spcBef>
                <a:spcPts val="1200"/>
              </a:spcBef>
              <a:spcAft>
                <a:spcPts val="0"/>
              </a:spcAft>
              <a:buNone/>
            </a:pPr>
            <a:r>
              <a:rPr lang="en" sz="1100"/>
              <a:t>		</a:t>
            </a:r>
            <a:endParaRPr sz="1100"/>
          </a:p>
          <a:p>
            <a:pPr indent="0" lvl="0" marL="0" rtl="0" algn="l">
              <a:lnSpc>
                <a:spcPct val="115000"/>
              </a:lnSpc>
              <a:spcBef>
                <a:spcPts val="1200"/>
              </a:spcBef>
              <a:spcAft>
                <a:spcPts val="1200"/>
              </a:spcAft>
              <a:buNone/>
            </a:pPr>
            <a:r>
              <a:t/>
            </a:r>
            <a:endParaRPr sz="1800">
              <a:solidFill>
                <a:schemeClr val="dk1"/>
              </a:solidFill>
              <a:highlight>
                <a:srgbClr val="000000"/>
              </a:highlight>
              <a:latin typeface="Roboto"/>
              <a:ea typeface="Roboto"/>
              <a:cs typeface="Roboto"/>
              <a:sym typeface="Roboto"/>
            </a:endParaRPr>
          </a:p>
        </p:txBody>
      </p:sp>
      <p:pic>
        <p:nvPicPr>
          <p:cNvPr id="273" name="Google Shape;273;p37"/>
          <p:cNvPicPr preferRelativeResize="0"/>
          <p:nvPr/>
        </p:nvPicPr>
        <p:blipFill>
          <a:blip r:embed="rId3">
            <a:alphaModFix/>
          </a:blip>
          <a:stretch>
            <a:fillRect/>
          </a:stretch>
        </p:blipFill>
        <p:spPr>
          <a:xfrm>
            <a:off x="5017825" y="94913"/>
            <a:ext cx="3380175" cy="1809675"/>
          </a:xfrm>
          <a:prstGeom prst="rect">
            <a:avLst/>
          </a:prstGeom>
          <a:noFill/>
          <a:ln>
            <a:noFill/>
          </a:ln>
        </p:spPr>
      </p:pic>
      <p:pic>
        <p:nvPicPr>
          <p:cNvPr id="274" name="Google Shape;274;p37"/>
          <p:cNvPicPr preferRelativeResize="0"/>
          <p:nvPr/>
        </p:nvPicPr>
        <p:blipFill>
          <a:blip r:embed="rId4">
            <a:alphaModFix/>
          </a:blip>
          <a:stretch>
            <a:fillRect/>
          </a:stretch>
        </p:blipFill>
        <p:spPr>
          <a:xfrm>
            <a:off x="129062" y="2899725"/>
            <a:ext cx="4425525" cy="1809675"/>
          </a:xfrm>
          <a:prstGeom prst="rect">
            <a:avLst/>
          </a:prstGeom>
          <a:noFill/>
          <a:ln>
            <a:noFill/>
          </a:ln>
        </p:spPr>
      </p:pic>
      <p:pic>
        <p:nvPicPr>
          <p:cNvPr id="275" name="Google Shape;275;p37"/>
          <p:cNvPicPr preferRelativeResize="0"/>
          <p:nvPr/>
        </p:nvPicPr>
        <p:blipFill rotWithShape="1">
          <a:blip r:embed="rId5">
            <a:alphaModFix/>
          </a:blip>
          <a:srcRect b="0" l="-908" r="0" t="0"/>
          <a:stretch/>
        </p:blipFill>
        <p:spPr>
          <a:xfrm>
            <a:off x="81113" y="791900"/>
            <a:ext cx="4483174" cy="18752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8"/>
          <p:cNvSpPr txBox="1"/>
          <p:nvPr>
            <p:ph type="title"/>
          </p:nvPr>
        </p:nvSpPr>
        <p:spPr>
          <a:xfrm>
            <a:off x="329975" y="1615825"/>
            <a:ext cx="8368200" cy="1538400"/>
          </a:xfrm>
          <a:prstGeom prst="rect">
            <a:avLst/>
          </a:prstGeom>
        </p:spPr>
        <p:txBody>
          <a:bodyPr anchorCtr="0" anchor="ctr" bIns="91425" lIns="91425" spcFirstLastPara="1" rIns="91425" wrap="square" tIns="91425">
            <a:noAutofit/>
          </a:bodyPr>
          <a:lstStyle/>
          <a:p>
            <a:pPr indent="457200" lvl="0" marL="457200" rtl="0" algn="l">
              <a:spcBef>
                <a:spcPts val="0"/>
              </a:spcBef>
              <a:spcAft>
                <a:spcPts val="0"/>
              </a:spcAft>
              <a:buNone/>
            </a:pPr>
            <a:r>
              <a:rPr lang="en" sz="3900"/>
              <a:t>Thank you for Listening !!</a:t>
            </a:r>
            <a:endParaRPr sz="39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5"/>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None/>
            </a:pPr>
            <a:r>
              <a:rPr lang="en"/>
              <a:t>Case Title:</a:t>
            </a:r>
            <a:br>
              <a:rPr lang="en"/>
            </a:br>
            <a:r>
              <a:rPr lang="en"/>
              <a:t>Production Strategy</a:t>
            </a:r>
            <a:endParaRPr/>
          </a:p>
          <a:p>
            <a:pPr indent="0" lvl="0" marL="0" rtl="0" algn="l">
              <a:spcBef>
                <a:spcPts val="1600"/>
              </a:spcBef>
              <a:spcAft>
                <a:spcPts val="0"/>
              </a:spcAft>
              <a:buClr>
                <a:schemeClr val="dk2"/>
              </a:buClr>
              <a:buSzPts val="1100"/>
              <a:buNone/>
            </a:pPr>
            <a:r>
              <a:rPr lang="en"/>
              <a:t>Chapter</a:t>
            </a:r>
            <a:r>
              <a:rPr lang="en"/>
              <a:t>:</a:t>
            </a:r>
            <a:br>
              <a:rPr lang="en"/>
            </a:br>
            <a:r>
              <a:rPr lang="en"/>
              <a:t>2</a:t>
            </a:r>
            <a:endParaRPr/>
          </a:p>
          <a:p>
            <a:pPr indent="0" lvl="0" marL="0" rtl="0" algn="l">
              <a:spcBef>
                <a:spcPts val="1600"/>
              </a:spcBef>
              <a:spcAft>
                <a:spcPts val="0"/>
              </a:spcAft>
              <a:buClr>
                <a:schemeClr val="dk2"/>
              </a:buClr>
              <a:buSzPts val="1100"/>
              <a:buNone/>
            </a:pPr>
            <a:r>
              <a:rPr lang="en"/>
              <a:t>Chapter Title:</a:t>
            </a:r>
            <a:br>
              <a:rPr lang="en"/>
            </a:br>
            <a:r>
              <a:rPr lang="en"/>
              <a:t>An Introduction to Linear Programming</a:t>
            </a:r>
            <a:endParaRPr/>
          </a:p>
          <a:p>
            <a:pPr indent="0" lvl="0" marL="0" rtl="0" algn="l">
              <a:spcBef>
                <a:spcPts val="1600"/>
              </a:spcBef>
              <a:spcAft>
                <a:spcPts val="1600"/>
              </a:spcAft>
              <a:buClr>
                <a:schemeClr val="dk2"/>
              </a:buClr>
              <a:buSzPts val="1100"/>
              <a:buNone/>
            </a:pPr>
            <a:br>
              <a:rPr lang="en"/>
            </a:br>
            <a:endParaRPr/>
          </a:p>
        </p:txBody>
      </p:sp>
      <p:sp>
        <p:nvSpPr>
          <p:cNvPr id="91" name="Google Shape;91;p15"/>
          <p:cNvSpPr txBox="1"/>
          <p:nvPr>
            <p:ph type="title"/>
          </p:nvPr>
        </p:nvSpPr>
        <p:spPr>
          <a:xfrm>
            <a:off x="265500" y="2658925"/>
            <a:ext cx="3911100" cy="57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Case 1</a:t>
            </a:r>
            <a:br>
              <a:rPr lang="en"/>
            </a:b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ctr">
              <a:spcBef>
                <a:spcPts val="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ctr">
              <a:spcBef>
                <a:spcPts val="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ctr">
              <a:spcBef>
                <a:spcPts val="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 sz="1800">
                <a:latin typeface="Roboto"/>
                <a:ea typeface="Roboto"/>
                <a:cs typeface="Roboto"/>
                <a:sym typeface="Roboto"/>
              </a:rPr>
              <a:t>     </a:t>
            </a:r>
            <a:endParaRPr sz="900">
              <a:solidFill>
                <a:srgbClr val="221F1F"/>
              </a:solidFill>
              <a:latin typeface="Arial"/>
              <a:ea typeface="Arial"/>
              <a:cs typeface="Arial"/>
              <a:sym typeface="Arial"/>
            </a:endParaRPr>
          </a:p>
          <a:p>
            <a:pPr indent="0" lvl="0" marL="0" rtl="0" algn="l">
              <a:lnSpc>
                <a:spcPct val="115000"/>
              </a:lnSpc>
              <a:spcBef>
                <a:spcPts val="120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ctr">
              <a:spcBef>
                <a:spcPts val="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ctr">
              <a:spcBef>
                <a:spcPts val="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Summary</a:t>
            </a:r>
            <a:endParaRPr/>
          </a:p>
        </p:txBody>
      </p:sp>
      <p:sp>
        <p:nvSpPr>
          <p:cNvPr id="97" name="Google Shape;97;p16"/>
          <p:cNvSpPr txBox="1"/>
          <p:nvPr>
            <p:ph idx="1" type="body"/>
          </p:nvPr>
        </p:nvSpPr>
        <p:spPr>
          <a:xfrm>
            <a:off x="358650" y="1453274"/>
            <a:ext cx="8368200" cy="30789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a:t>Better Fitness, Inc. (BFI) has designed two innovative universal weight machines, BodyPlus 100 and BodyPlus 200, with unique capabilities for the home exercise market. The recent trade show generated significant dealer interest, resulting in more orders than the company's current production capabilities. BFI now faces the challenge of efficiently producing these machines, each requiring different resources. BFI needs to optimize production within resource constraints, considering costs and market pricing.</a:t>
            </a:r>
            <a:endParaRPr/>
          </a:p>
          <a:p>
            <a:pPr indent="0" lvl="0" marL="0" rtl="0" algn="l">
              <a:spcBef>
                <a:spcPts val="1200"/>
              </a:spcBef>
              <a:spcAft>
                <a:spcPts val="1600"/>
              </a:spcAft>
              <a:buNone/>
            </a:pPr>
            <a:r>
              <a:t/>
            </a:r>
            <a:endParaRPr/>
          </a:p>
        </p:txBody>
      </p:sp>
      <p:pic>
        <p:nvPicPr>
          <p:cNvPr id="98" name="Google Shape;98;p16"/>
          <p:cNvPicPr preferRelativeResize="0"/>
          <p:nvPr/>
        </p:nvPicPr>
        <p:blipFill>
          <a:blip r:embed="rId3">
            <a:alphaModFix/>
          </a:blip>
          <a:stretch>
            <a:fillRect/>
          </a:stretch>
        </p:blipFill>
        <p:spPr>
          <a:xfrm>
            <a:off x="6948526" y="3620475"/>
            <a:ext cx="1244700" cy="1483700"/>
          </a:xfrm>
          <a:prstGeom prst="rect">
            <a:avLst/>
          </a:prstGeom>
          <a:noFill/>
          <a:ln>
            <a:noFill/>
          </a:ln>
        </p:spPr>
      </p:pic>
      <p:pic>
        <p:nvPicPr>
          <p:cNvPr id="99" name="Google Shape;99;p16"/>
          <p:cNvPicPr preferRelativeResize="0"/>
          <p:nvPr/>
        </p:nvPicPr>
        <p:blipFill>
          <a:blip r:embed="rId4">
            <a:alphaModFix/>
          </a:blip>
          <a:stretch>
            <a:fillRect/>
          </a:stretch>
        </p:blipFill>
        <p:spPr>
          <a:xfrm>
            <a:off x="8193219" y="3620475"/>
            <a:ext cx="950782" cy="1483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7"/>
          <p:cNvSpPr txBox="1"/>
          <p:nvPr>
            <p:ph idx="4294967295"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Problem Breakdown</a:t>
            </a:r>
            <a:endParaRPr/>
          </a:p>
        </p:txBody>
      </p:sp>
      <p:sp>
        <p:nvSpPr>
          <p:cNvPr id="105" name="Google Shape;105;p17"/>
          <p:cNvSpPr txBox="1"/>
          <p:nvPr>
            <p:ph idx="4294967295" type="body"/>
          </p:nvPr>
        </p:nvSpPr>
        <p:spPr>
          <a:xfrm>
            <a:off x="311700" y="1195202"/>
            <a:ext cx="3853200" cy="3671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accent5"/>
              </a:buClr>
              <a:buSzPts val="1800"/>
              <a:buChar char="●"/>
            </a:pPr>
            <a:r>
              <a:rPr lang="en" sz="1700">
                <a:solidFill>
                  <a:schemeClr val="accent5"/>
                </a:solidFill>
              </a:rPr>
              <a:t>Production Requirements:</a:t>
            </a:r>
            <a:r>
              <a:rPr lang="en" sz="1400"/>
              <a:t>  </a:t>
            </a:r>
            <a:endParaRPr sz="1100"/>
          </a:p>
          <a:p>
            <a:pPr indent="0" lvl="0" marL="457200" rtl="0" algn="l">
              <a:spcBef>
                <a:spcPts val="0"/>
              </a:spcBef>
              <a:spcAft>
                <a:spcPts val="0"/>
              </a:spcAft>
              <a:buNone/>
            </a:pPr>
            <a:r>
              <a:rPr lang="en" sz="1100"/>
              <a:t>BodyPlus 100: Frame, press station, and pec-dec station.</a:t>
            </a:r>
            <a:endParaRPr sz="1100"/>
          </a:p>
          <a:p>
            <a:pPr indent="0" lvl="0" marL="457200" rtl="0" algn="l">
              <a:spcBef>
                <a:spcPts val="0"/>
              </a:spcBef>
              <a:spcAft>
                <a:spcPts val="0"/>
              </a:spcAft>
              <a:buNone/>
            </a:pPr>
            <a:r>
              <a:rPr lang="en" sz="1100"/>
              <a:t>BodyPlus 200: Frame, press station, pec-dec station, and leg-press station.</a:t>
            </a:r>
            <a:endParaRPr sz="1100"/>
          </a:p>
          <a:p>
            <a:pPr indent="-342900" lvl="0" marL="457200" rtl="0" algn="l">
              <a:spcBef>
                <a:spcPts val="0"/>
              </a:spcBef>
              <a:spcAft>
                <a:spcPts val="0"/>
              </a:spcAft>
              <a:buClr>
                <a:schemeClr val="accent5"/>
              </a:buClr>
              <a:buSzPts val="1800"/>
              <a:buChar char="●"/>
            </a:pPr>
            <a:r>
              <a:rPr lang="en" sz="1700">
                <a:solidFill>
                  <a:schemeClr val="accent5"/>
                </a:solidFill>
              </a:rPr>
              <a:t>Time Constraints:</a:t>
            </a:r>
            <a:r>
              <a:rPr lang="en" sz="1400"/>
              <a:t> </a:t>
            </a:r>
            <a:endParaRPr sz="1400"/>
          </a:p>
          <a:p>
            <a:pPr indent="0" lvl="0" marL="457200" rtl="0" algn="l">
              <a:spcBef>
                <a:spcPts val="0"/>
              </a:spcBef>
              <a:spcAft>
                <a:spcPts val="0"/>
              </a:spcAft>
              <a:buNone/>
            </a:pPr>
            <a:r>
              <a:rPr lang="en" sz="1100"/>
              <a:t>Machining, welding, painting, and finishing times vary for each component.（600）</a:t>
            </a:r>
            <a:endParaRPr sz="1100"/>
          </a:p>
          <a:p>
            <a:pPr indent="0" lvl="0" marL="457200" rtl="0" algn="l">
              <a:spcBef>
                <a:spcPts val="0"/>
              </a:spcBef>
              <a:spcAft>
                <a:spcPts val="0"/>
              </a:spcAft>
              <a:buNone/>
            </a:pPr>
            <a:r>
              <a:rPr lang="en" sz="1100"/>
              <a:t>Assembly, testing, and packaging times are common for both machines.（450）</a:t>
            </a:r>
            <a:endParaRPr sz="1100"/>
          </a:p>
          <a:p>
            <a:pPr indent="-342900" lvl="0" marL="457200" rtl="0" algn="l">
              <a:spcBef>
                <a:spcPts val="0"/>
              </a:spcBef>
              <a:spcAft>
                <a:spcPts val="0"/>
              </a:spcAft>
              <a:buClr>
                <a:schemeClr val="accent5"/>
              </a:buClr>
              <a:buSzPts val="1800"/>
              <a:buChar char="●"/>
            </a:pPr>
            <a:r>
              <a:rPr lang="en" sz="1700">
                <a:solidFill>
                  <a:schemeClr val="accent5"/>
                </a:solidFill>
              </a:rPr>
              <a:t>Raw material Costs:</a:t>
            </a:r>
            <a:r>
              <a:rPr lang="en" sz="1100"/>
              <a:t> </a:t>
            </a:r>
            <a:endParaRPr sz="1100"/>
          </a:p>
          <a:p>
            <a:pPr indent="0" lvl="0" marL="457200" rtl="0" algn="l">
              <a:spcBef>
                <a:spcPts val="0"/>
              </a:spcBef>
              <a:spcAft>
                <a:spcPts val="0"/>
              </a:spcAft>
              <a:buNone/>
            </a:pPr>
            <a:r>
              <a:rPr lang="en" sz="1100"/>
              <a:t>Frame</a:t>
            </a:r>
            <a:endParaRPr sz="1100"/>
          </a:p>
          <a:p>
            <a:pPr indent="0" lvl="0" marL="457200" rtl="0" algn="l">
              <a:spcBef>
                <a:spcPts val="0"/>
              </a:spcBef>
              <a:spcAft>
                <a:spcPts val="0"/>
              </a:spcAft>
              <a:buNone/>
            </a:pPr>
            <a:r>
              <a:rPr lang="en" sz="1100"/>
              <a:t>Press Station</a:t>
            </a:r>
            <a:endParaRPr sz="1100"/>
          </a:p>
          <a:p>
            <a:pPr indent="0" lvl="0" marL="457200" rtl="0" algn="l">
              <a:spcBef>
                <a:spcPts val="0"/>
              </a:spcBef>
              <a:spcAft>
                <a:spcPts val="0"/>
              </a:spcAft>
              <a:buNone/>
            </a:pPr>
            <a:r>
              <a:rPr lang="en" sz="1100"/>
              <a:t>Pec-dec Station</a:t>
            </a:r>
            <a:endParaRPr sz="1100"/>
          </a:p>
          <a:p>
            <a:pPr indent="0" lvl="0" marL="457200" rtl="0" algn="l">
              <a:spcBef>
                <a:spcPts val="0"/>
              </a:spcBef>
              <a:spcAft>
                <a:spcPts val="0"/>
              </a:spcAft>
              <a:buNone/>
            </a:pPr>
            <a:r>
              <a:rPr lang="en" sz="1100"/>
              <a:t>Leg-press Station</a:t>
            </a:r>
            <a:endParaRPr sz="1100"/>
          </a:p>
          <a:p>
            <a:pPr indent="0" lvl="0" marL="457200" rtl="0" algn="l">
              <a:spcBef>
                <a:spcPts val="0"/>
              </a:spcBef>
              <a:spcAft>
                <a:spcPts val="0"/>
              </a:spcAft>
              <a:buNone/>
            </a:pPr>
            <a:r>
              <a:t/>
            </a:r>
            <a:endParaRPr sz="1100"/>
          </a:p>
          <a:p>
            <a:pPr indent="0" lvl="0" marL="0" rtl="0" algn="l">
              <a:spcBef>
                <a:spcPts val="0"/>
              </a:spcBef>
              <a:spcAft>
                <a:spcPts val="0"/>
              </a:spcAft>
              <a:buNone/>
            </a:pPr>
            <a:r>
              <a:t/>
            </a:r>
            <a:endParaRPr sz="1200"/>
          </a:p>
        </p:txBody>
      </p:sp>
      <p:sp>
        <p:nvSpPr>
          <p:cNvPr id="106" name="Google Shape;106;p17"/>
          <p:cNvSpPr txBox="1"/>
          <p:nvPr>
            <p:ph idx="4294967295" type="body"/>
          </p:nvPr>
        </p:nvSpPr>
        <p:spPr>
          <a:xfrm>
            <a:off x="4905750" y="1201619"/>
            <a:ext cx="3853200" cy="524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accent5"/>
              </a:buClr>
              <a:buSzPts val="1800"/>
              <a:buChar char="●"/>
            </a:pPr>
            <a:r>
              <a:rPr lang="en" sz="1700">
                <a:solidFill>
                  <a:schemeClr val="accent5"/>
                </a:solidFill>
              </a:rPr>
              <a:t>Labor Costs</a:t>
            </a:r>
            <a:r>
              <a:rPr lang="en" sz="1700">
                <a:solidFill>
                  <a:schemeClr val="accent5"/>
                </a:solidFill>
              </a:rPr>
              <a:t>:</a:t>
            </a:r>
            <a:r>
              <a:rPr lang="en" sz="1100"/>
              <a:t> </a:t>
            </a:r>
            <a:endParaRPr sz="1100"/>
          </a:p>
          <a:p>
            <a:pPr indent="0" lvl="0" marL="457200" rtl="0" algn="l">
              <a:spcBef>
                <a:spcPts val="0"/>
              </a:spcBef>
              <a:spcAft>
                <a:spcPts val="0"/>
              </a:spcAft>
              <a:buNone/>
            </a:pPr>
            <a:r>
              <a:rPr lang="en" sz="1100"/>
              <a:t>Labor costs per hour for machining, welding, painting, finishing, and assembly.</a:t>
            </a:r>
            <a:endParaRPr sz="1100"/>
          </a:p>
          <a:p>
            <a:pPr indent="-342900" lvl="0" marL="457200" rtl="0" algn="l">
              <a:spcBef>
                <a:spcPts val="0"/>
              </a:spcBef>
              <a:spcAft>
                <a:spcPts val="0"/>
              </a:spcAft>
              <a:buClr>
                <a:schemeClr val="accent5"/>
              </a:buClr>
              <a:buSzPts val="1800"/>
              <a:buChar char="●"/>
            </a:pPr>
            <a:r>
              <a:rPr lang="en" sz="1700">
                <a:solidFill>
                  <a:schemeClr val="accent5"/>
                </a:solidFill>
              </a:rPr>
              <a:t>Market and Pricing:</a:t>
            </a:r>
            <a:r>
              <a:rPr lang="en" sz="1100"/>
              <a:t> </a:t>
            </a:r>
            <a:endParaRPr sz="1100"/>
          </a:p>
          <a:p>
            <a:pPr indent="0" lvl="0" marL="457200" rtl="0" algn="l">
              <a:spcBef>
                <a:spcPts val="0"/>
              </a:spcBef>
              <a:spcAft>
                <a:spcPts val="0"/>
              </a:spcAft>
              <a:buNone/>
            </a:pPr>
            <a:r>
              <a:rPr lang="en" sz="1100"/>
              <a:t>$2400 for BodyPlus 100 &amp; $3500 forBodyPlus 200.</a:t>
            </a:r>
            <a:endParaRPr sz="1100"/>
          </a:p>
          <a:p>
            <a:pPr indent="0" lvl="0" marL="457200" rtl="0" algn="l">
              <a:spcBef>
                <a:spcPts val="0"/>
              </a:spcBef>
              <a:spcAft>
                <a:spcPts val="0"/>
              </a:spcAft>
              <a:buNone/>
            </a:pPr>
            <a:r>
              <a:rPr lang="en" sz="1100"/>
              <a:t>Dealers purchase at 70% of suggested retail price.</a:t>
            </a:r>
            <a:endParaRPr sz="1100"/>
          </a:p>
          <a:p>
            <a:pPr indent="-342900" lvl="0" marL="457200" rtl="0" algn="l">
              <a:spcBef>
                <a:spcPts val="0"/>
              </a:spcBef>
              <a:spcAft>
                <a:spcPts val="0"/>
              </a:spcAft>
              <a:buClr>
                <a:schemeClr val="accent5"/>
              </a:buClr>
              <a:buSzPts val="1800"/>
              <a:buChar char="●"/>
            </a:pPr>
            <a:r>
              <a:rPr lang="en" sz="1700">
                <a:solidFill>
                  <a:schemeClr val="accent5"/>
                </a:solidFill>
              </a:rPr>
              <a:t>Production Goal:</a:t>
            </a:r>
            <a:r>
              <a:rPr lang="en" sz="1100"/>
              <a:t> </a:t>
            </a:r>
            <a:endParaRPr sz="1100"/>
          </a:p>
          <a:p>
            <a:pPr indent="0" lvl="0" marL="457200" rtl="0" algn="l">
              <a:spcBef>
                <a:spcPts val="0"/>
              </a:spcBef>
              <a:spcAft>
                <a:spcPts val="0"/>
              </a:spcAft>
              <a:buNone/>
            </a:pPr>
            <a:r>
              <a:rPr lang="en" sz="1100"/>
              <a:t>President's directive to produce a minimum of 25% BodyPlus 200 units.</a:t>
            </a:r>
            <a:endParaRPr sz="1100"/>
          </a:p>
        </p:txBody>
      </p:sp>
      <p:pic>
        <p:nvPicPr>
          <p:cNvPr id="107" name="Google Shape;107;p17"/>
          <p:cNvPicPr preferRelativeResize="0"/>
          <p:nvPr/>
        </p:nvPicPr>
        <p:blipFill>
          <a:blip r:embed="rId3">
            <a:alphaModFix/>
          </a:blip>
          <a:stretch>
            <a:fillRect/>
          </a:stretch>
        </p:blipFill>
        <p:spPr>
          <a:xfrm>
            <a:off x="5503650" y="3490825"/>
            <a:ext cx="3593350" cy="1108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ph idx="4294967295"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Problem Breakdown</a:t>
            </a:r>
            <a:endParaRPr/>
          </a:p>
        </p:txBody>
      </p:sp>
      <p:pic>
        <p:nvPicPr>
          <p:cNvPr id="113" name="Google Shape;113;p18"/>
          <p:cNvPicPr preferRelativeResize="0"/>
          <p:nvPr/>
        </p:nvPicPr>
        <p:blipFill>
          <a:blip r:embed="rId3">
            <a:alphaModFix/>
          </a:blip>
          <a:stretch>
            <a:fillRect/>
          </a:stretch>
        </p:blipFill>
        <p:spPr>
          <a:xfrm>
            <a:off x="3445650" y="1275950"/>
            <a:ext cx="5386651" cy="2743000"/>
          </a:xfrm>
          <a:prstGeom prst="rect">
            <a:avLst/>
          </a:prstGeom>
          <a:noFill/>
          <a:ln>
            <a:noFill/>
          </a:ln>
        </p:spPr>
      </p:pic>
      <p:sp>
        <p:nvSpPr>
          <p:cNvPr id="114" name="Google Shape;114;p18"/>
          <p:cNvSpPr txBox="1"/>
          <p:nvPr/>
        </p:nvSpPr>
        <p:spPr>
          <a:xfrm>
            <a:off x="438925" y="1275950"/>
            <a:ext cx="2463000" cy="341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Since overhead and shared costs must be deducted from total revenue before arriving at net profit.</a:t>
            </a: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sz="1600">
              <a:solidFill>
                <a:schemeClr val="dk1"/>
              </a:solidFill>
              <a:latin typeface="Roboto"/>
              <a:ea typeface="Roboto"/>
              <a:cs typeface="Roboto"/>
              <a:sym typeface="Roboto"/>
            </a:endParaRPr>
          </a:p>
          <a:p>
            <a:pPr indent="0" lvl="0" marL="0" rtl="0" algn="l">
              <a:spcBef>
                <a:spcPts val="0"/>
              </a:spcBef>
              <a:spcAft>
                <a:spcPts val="0"/>
              </a:spcAft>
              <a:buNone/>
            </a:pPr>
            <a:r>
              <a:rPr lang="en" sz="1600">
                <a:solidFill>
                  <a:schemeClr val="dk1"/>
                </a:solidFill>
                <a:latin typeface="Roboto"/>
                <a:ea typeface="Roboto"/>
                <a:cs typeface="Roboto"/>
                <a:sym typeface="Roboto"/>
              </a:rPr>
              <a:t>Therefore, in this case, we choose to maximize profit rather than revenue by using profit contribution as the coefficient.</a:t>
            </a:r>
            <a:endParaRPr sz="1600">
              <a:solidFill>
                <a:schemeClr val="dk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9"/>
          <p:cNvSpPr txBox="1"/>
          <p:nvPr>
            <p:ph type="title"/>
          </p:nvPr>
        </p:nvSpPr>
        <p:spPr>
          <a:xfrm>
            <a:off x="104700" y="166700"/>
            <a:ext cx="4467300" cy="65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Linear Program</a:t>
            </a:r>
            <a:endParaRPr sz="3600"/>
          </a:p>
        </p:txBody>
      </p:sp>
      <p:sp>
        <p:nvSpPr>
          <p:cNvPr id="120" name="Google Shape;120;p19"/>
          <p:cNvSpPr txBox="1"/>
          <p:nvPr>
            <p:ph idx="2" type="body"/>
          </p:nvPr>
        </p:nvSpPr>
        <p:spPr>
          <a:xfrm>
            <a:off x="4617700" y="452500"/>
            <a:ext cx="4061700" cy="396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t>Based on the information we have,</a:t>
            </a:r>
            <a:br>
              <a:rPr lang="en" sz="1200"/>
            </a:br>
            <a:r>
              <a:rPr lang="en" sz="1200"/>
              <a:t> the linear program should be as follows:</a:t>
            </a:r>
            <a:endParaRPr sz="1200"/>
          </a:p>
          <a:p>
            <a:pPr indent="0" lvl="0" marL="0" rtl="0" algn="l">
              <a:spcBef>
                <a:spcPts val="1600"/>
              </a:spcBef>
              <a:spcAft>
                <a:spcPts val="0"/>
              </a:spcAft>
              <a:buNone/>
            </a:pPr>
            <a:r>
              <a:rPr lang="en" sz="1200"/>
              <a:t>Max 371*X + 461*Y</a:t>
            </a:r>
            <a:endParaRPr sz="1200"/>
          </a:p>
          <a:p>
            <a:pPr indent="0" lvl="0" marL="0" rtl="0" algn="l">
              <a:spcBef>
                <a:spcPts val="1600"/>
              </a:spcBef>
              <a:spcAft>
                <a:spcPts val="0"/>
              </a:spcAft>
              <a:buNone/>
            </a:pPr>
            <a:r>
              <a:rPr lang="en" sz="1200"/>
              <a:t>S.t.</a:t>
            </a:r>
            <a:endParaRPr sz="1200"/>
          </a:p>
          <a:p>
            <a:pPr indent="0" lvl="0" marL="0" rtl="0" algn="l">
              <a:spcBef>
                <a:spcPts val="1600"/>
              </a:spcBef>
              <a:spcAft>
                <a:spcPts val="0"/>
              </a:spcAft>
              <a:buNone/>
            </a:pPr>
            <a:r>
              <a:rPr lang="en" sz="1200"/>
              <a:t>(4+2+2)*X + (5+3+2+2)*Y &lt;= 600</a:t>
            </a:r>
            <a:endParaRPr sz="1200"/>
          </a:p>
          <a:p>
            <a:pPr indent="0" lvl="0" marL="0" rtl="0" algn="l">
              <a:spcBef>
                <a:spcPts val="1600"/>
              </a:spcBef>
              <a:spcAft>
                <a:spcPts val="0"/>
              </a:spcAft>
              <a:buNone/>
            </a:pPr>
            <a:r>
              <a:rPr lang="en" sz="1200"/>
              <a:t>(2+1+2)*X + (4+2+2+2)*Y &lt;= 450</a:t>
            </a:r>
            <a:endParaRPr sz="1200"/>
          </a:p>
          <a:p>
            <a:pPr indent="0" lvl="0" marL="0" rtl="0" algn="l">
              <a:spcBef>
                <a:spcPts val="1600"/>
              </a:spcBef>
              <a:spcAft>
                <a:spcPts val="0"/>
              </a:spcAft>
              <a:buNone/>
            </a:pPr>
            <a:r>
              <a:rPr lang="en" sz="1200"/>
              <a:t>2*X + 2*Y &lt;= 140</a:t>
            </a:r>
            <a:endParaRPr sz="1200"/>
          </a:p>
          <a:p>
            <a:pPr indent="0" lvl="0" marL="0" rtl="0" algn="l">
              <a:spcBef>
                <a:spcPts val="1600"/>
              </a:spcBef>
              <a:spcAft>
                <a:spcPts val="1600"/>
              </a:spcAft>
              <a:buNone/>
            </a:pPr>
            <a:r>
              <a:rPr lang="en" sz="1200"/>
              <a:t>Y &gt;= 0.25*(X +Y)</a:t>
            </a:r>
            <a:endParaRPr sz="1200"/>
          </a:p>
        </p:txBody>
      </p:sp>
      <p:pic>
        <p:nvPicPr>
          <p:cNvPr id="121" name="Google Shape;121;p19"/>
          <p:cNvPicPr preferRelativeResize="0"/>
          <p:nvPr/>
        </p:nvPicPr>
        <p:blipFill>
          <a:blip r:embed="rId3">
            <a:alphaModFix/>
          </a:blip>
          <a:stretch>
            <a:fillRect/>
          </a:stretch>
        </p:blipFill>
        <p:spPr>
          <a:xfrm>
            <a:off x="104688" y="1088075"/>
            <a:ext cx="4374075" cy="33629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0"/>
          <p:cNvSpPr txBox="1"/>
          <p:nvPr>
            <p:ph type="title"/>
          </p:nvPr>
        </p:nvSpPr>
        <p:spPr>
          <a:xfrm>
            <a:off x="104700" y="166700"/>
            <a:ext cx="4467300" cy="65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Graphical Solution</a:t>
            </a:r>
            <a:endParaRPr sz="3600"/>
          </a:p>
        </p:txBody>
      </p:sp>
      <p:sp>
        <p:nvSpPr>
          <p:cNvPr id="127" name="Google Shape;127;p20"/>
          <p:cNvSpPr txBox="1"/>
          <p:nvPr>
            <p:ph idx="2" type="body"/>
          </p:nvPr>
        </p:nvSpPr>
        <p:spPr>
          <a:xfrm>
            <a:off x="4617700" y="459950"/>
            <a:ext cx="4061700" cy="39663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SzPts val="1200"/>
              <a:buAutoNum type="arabicParenR"/>
            </a:pPr>
            <a:r>
              <a:rPr lang="en" sz="1200"/>
              <a:t>(4+2+2)*X + (5+3+2+2)*Y &lt;= 600</a:t>
            </a:r>
            <a:endParaRPr sz="1200"/>
          </a:p>
          <a:p>
            <a:pPr indent="-304800" lvl="0" marL="457200" rtl="0" algn="l">
              <a:spcBef>
                <a:spcPts val="0"/>
              </a:spcBef>
              <a:spcAft>
                <a:spcPts val="0"/>
              </a:spcAft>
              <a:buSzPts val="1200"/>
              <a:buAutoNum type="arabicParenR"/>
            </a:pPr>
            <a:r>
              <a:rPr lang="en" sz="1200"/>
              <a:t>(2+1+2)*X + (4+2+2+2)*Y &lt;= 450</a:t>
            </a:r>
            <a:endParaRPr sz="1200"/>
          </a:p>
          <a:p>
            <a:pPr indent="-304800" lvl="0" marL="457200" rtl="0" algn="l">
              <a:spcBef>
                <a:spcPts val="0"/>
              </a:spcBef>
              <a:spcAft>
                <a:spcPts val="0"/>
              </a:spcAft>
              <a:buSzPts val="1200"/>
              <a:buAutoNum type="arabicParenR"/>
            </a:pPr>
            <a:r>
              <a:rPr lang="en" sz="1200"/>
              <a:t>2*X + 2*Y &lt;= 140</a:t>
            </a:r>
            <a:endParaRPr sz="1200"/>
          </a:p>
          <a:p>
            <a:pPr indent="-304800" lvl="0" marL="457200" rtl="0" algn="l">
              <a:spcBef>
                <a:spcPts val="0"/>
              </a:spcBef>
              <a:spcAft>
                <a:spcPts val="0"/>
              </a:spcAft>
              <a:buSzPts val="1200"/>
              <a:buAutoNum type="arabicParenR"/>
            </a:pPr>
            <a:r>
              <a:rPr lang="en" sz="1200"/>
              <a:t>Y &gt;= 0.25*(X +Y)</a:t>
            </a:r>
            <a:endParaRPr sz="1200"/>
          </a:p>
          <a:p>
            <a:pPr indent="-304800" lvl="0" marL="457200" rtl="0" algn="l">
              <a:spcBef>
                <a:spcPts val="0"/>
              </a:spcBef>
              <a:spcAft>
                <a:spcPts val="0"/>
              </a:spcAft>
              <a:buSzPts val="1200"/>
              <a:buAutoNum type="arabicParenR"/>
            </a:pPr>
            <a:r>
              <a:rPr lang="en" sz="1200"/>
              <a:t>X, Y &gt;= 0</a:t>
            </a:r>
            <a:endParaRPr sz="1200"/>
          </a:p>
          <a:p>
            <a:pPr indent="0" lvl="0" marL="457200" rtl="0" algn="l">
              <a:lnSpc>
                <a:spcPct val="100000"/>
              </a:lnSpc>
              <a:spcBef>
                <a:spcPts val="1600"/>
              </a:spcBef>
              <a:spcAft>
                <a:spcPts val="0"/>
              </a:spcAft>
              <a:buNone/>
            </a:pPr>
            <a:r>
              <a:rPr lang="en" sz="1200"/>
              <a:t>1) </a:t>
            </a:r>
            <a:r>
              <a:rPr lang="en" sz="1200"/>
              <a:t>+ 4) -&gt; (50, 50/3)</a:t>
            </a:r>
            <a:endParaRPr sz="1200"/>
          </a:p>
          <a:p>
            <a:pPr indent="0" lvl="0" marL="457200" rtl="0" algn="l">
              <a:lnSpc>
                <a:spcPct val="100000"/>
              </a:lnSpc>
              <a:spcBef>
                <a:spcPts val="0"/>
              </a:spcBef>
              <a:spcAft>
                <a:spcPts val="0"/>
              </a:spcAft>
              <a:buNone/>
            </a:pPr>
            <a:r>
              <a:rPr lang="en" sz="1200"/>
              <a:t>1) </a:t>
            </a:r>
            <a:r>
              <a:rPr lang="en" sz="1200"/>
              <a:t>+ 2) -&gt; (30, 30)</a:t>
            </a:r>
            <a:endParaRPr sz="1200"/>
          </a:p>
          <a:p>
            <a:pPr indent="0" lvl="0" marL="457200" rtl="0" algn="l">
              <a:lnSpc>
                <a:spcPct val="100000"/>
              </a:lnSpc>
              <a:spcBef>
                <a:spcPts val="0"/>
              </a:spcBef>
              <a:spcAft>
                <a:spcPts val="0"/>
              </a:spcAft>
              <a:buNone/>
            </a:pPr>
            <a:r>
              <a:rPr lang="en" sz="1200"/>
              <a:t>4) + 5) -&gt; (0, 0)</a:t>
            </a:r>
            <a:endParaRPr sz="1200"/>
          </a:p>
          <a:p>
            <a:pPr indent="0" lvl="0" marL="457200" rtl="0" algn="l">
              <a:lnSpc>
                <a:spcPct val="100000"/>
              </a:lnSpc>
              <a:spcBef>
                <a:spcPts val="0"/>
              </a:spcBef>
              <a:spcAft>
                <a:spcPts val="0"/>
              </a:spcAft>
              <a:buNone/>
            </a:pPr>
            <a:r>
              <a:rPr lang="en" sz="1200"/>
              <a:t>2) + 5) -&gt; (0, 45) </a:t>
            </a:r>
            <a:endParaRPr sz="1200"/>
          </a:p>
          <a:p>
            <a:pPr indent="0" lvl="0" marL="45720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rPr lang="en" sz="1200"/>
              <a:t>Once get the 4 intersection points, we can calculate the values of  Max 371*X + 461*Y</a:t>
            </a:r>
            <a:endParaRPr sz="1200"/>
          </a:p>
          <a:p>
            <a:pPr indent="0" lvl="0" marL="0" rtl="0" algn="l">
              <a:lnSpc>
                <a:spcPct val="100000"/>
              </a:lnSpc>
              <a:spcBef>
                <a:spcPts val="0"/>
              </a:spcBef>
              <a:spcAft>
                <a:spcPts val="0"/>
              </a:spcAft>
              <a:buNone/>
            </a:pPr>
            <a:r>
              <a:rPr lang="en" sz="1100"/>
              <a:t>371*50 + 461*50/3 = 26233.33</a:t>
            </a:r>
            <a:endParaRPr sz="1100"/>
          </a:p>
          <a:p>
            <a:pPr indent="0" lvl="0" marL="0" rtl="0" algn="l">
              <a:lnSpc>
                <a:spcPct val="100000"/>
              </a:lnSpc>
              <a:spcBef>
                <a:spcPts val="0"/>
              </a:spcBef>
              <a:spcAft>
                <a:spcPts val="0"/>
              </a:spcAft>
              <a:buNone/>
            </a:pPr>
            <a:r>
              <a:rPr lang="en" sz="1100"/>
              <a:t>371*30 + 461*30 = 24960</a:t>
            </a:r>
            <a:endParaRPr sz="1100"/>
          </a:p>
          <a:p>
            <a:pPr indent="0" lvl="0" marL="0" rtl="0" algn="l">
              <a:lnSpc>
                <a:spcPct val="100000"/>
              </a:lnSpc>
              <a:spcBef>
                <a:spcPts val="0"/>
              </a:spcBef>
              <a:spcAft>
                <a:spcPts val="0"/>
              </a:spcAft>
              <a:buNone/>
            </a:pPr>
            <a:r>
              <a:rPr lang="en" sz="1100"/>
              <a:t>371*0 + 461*0 = 0</a:t>
            </a:r>
            <a:endParaRPr sz="1100"/>
          </a:p>
          <a:p>
            <a:pPr indent="0" lvl="0" marL="0" rtl="0" algn="l">
              <a:lnSpc>
                <a:spcPct val="100000"/>
              </a:lnSpc>
              <a:spcBef>
                <a:spcPts val="0"/>
              </a:spcBef>
              <a:spcAft>
                <a:spcPts val="0"/>
              </a:spcAft>
              <a:buNone/>
            </a:pPr>
            <a:r>
              <a:rPr lang="en" sz="1100"/>
              <a:t>371*0 + 461*45 = 20745</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rPr lang="en" sz="1100"/>
              <a:t>    Max </a:t>
            </a:r>
            <a:r>
              <a:rPr lang="en" sz="1200"/>
              <a:t>371*X + 461*Y </a:t>
            </a:r>
            <a:endParaRPr sz="1200"/>
          </a:p>
          <a:p>
            <a:pPr indent="0" lvl="0" marL="0" rtl="0" algn="l">
              <a:lnSpc>
                <a:spcPct val="100000"/>
              </a:lnSpc>
              <a:spcBef>
                <a:spcPts val="0"/>
              </a:spcBef>
              <a:spcAft>
                <a:spcPts val="0"/>
              </a:spcAft>
              <a:buNone/>
            </a:pPr>
            <a:r>
              <a:rPr lang="en" sz="1200"/>
              <a:t>= </a:t>
            </a:r>
            <a:r>
              <a:rPr lang="en" sz="1100"/>
              <a:t>Max(26233.33, 24960, 0, 20745) = 26233.33</a:t>
            </a:r>
            <a:endParaRPr sz="1100"/>
          </a:p>
        </p:txBody>
      </p:sp>
      <p:pic>
        <p:nvPicPr>
          <p:cNvPr id="128" name="Google Shape;128;p20"/>
          <p:cNvPicPr preferRelativeResize="0"/>
          <p:nvPr/>
        </p:nvPicPr>
        <p:blipFill>
          <a:blip r:embed="rId3">
            <a:alphaModFix/>
          </a:blip>
          <a:stretch>
            <a:fillRect/>
          </a:stretch>
        </p:blipFill>
        <p:spPr>
          <a:xfrm>
            <a:off x="152400" y="969500"/>
            <a:ext cx="4323676" cy="29471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1"/>
          <p:cNvSpPr txBox="1"/>
          <p:nvPr>
            <p:ph type="title"/>
          </p:nvPr>
        </p:nvSpPr>
        <p:spPr>
          <a:xfrm>
            <a:off x="104700" y="166700"/>
            <a:ext cx="4467300" cy="65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Graphical Solution</a:t>
            </a:r>
            <a:endParaRPr sz="3600"/>
          </a:p>
        </p:txBody>
      </p:sp>
      <p:sp>
        <p:nvSpPr>
          <p:cNvPr id="134" name="Google Shape;134;p21"/>
          <p:cNvSpPr txBox="1"/>
          <p:nvPr>
            <p:ph idx="2" type="body"/>
          </p:nvPr>
        </p:nvSpPr>
        <p:spPr>
          <a:xfrm>
            <a:off x="4617700" y="459950"/>
            <a:ext cx="4061700" cy="39663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rPr lang="en" sz="1200"/>
              <a:t>(0, 45)</a:t>
            </a:r>
            <a:endParaRPr sz="1200"/>
          </a:p>
          <a:p>
            <a:pPr indent="0" lvl="0" marL="0" rtl="0" algn="l">
              <a:lnSpc>
                <a:spcPct val="100000"/>
              </a:lnSpc>
              <a:spcBef>
                <a:spcPts val="0"/>
              </a:spcBef>
              <a:spcAft>
                <a:spcPts val="0"/>
              </a:spcAft>
              <a:buNone/>
            </a:pPr>
            <a:r>
              <a:rPr lang="en" sz="1200"/>
              <a:t>(30, 30)</a:t>
            </a:r>
            <a:endParaRPr sz="1200"/>
          </a:p>
          <a:p>
            <a:pPr indent="0" lvl="0" marL="0" rtl="0" algn="l">
              <a:lnSpc>
                <a:spcPct val="100000"/>
              </a:lnSpc>
              <a:spcBef>
                <a:spcPts val="0"/>
              </a:spcBef>
              <a:spcAft>
                <a:spcPts val="0"/>
              </a:spcAft>
              <a:buNone/>
            </a:pPr>
            <a:r>
              <a:rPr lang="en" sz="1200"/>
              <a:t>(60, 10)</a:t>
            </a:r>
            <a:endParaRPr sz="1200"/>
          </a:p>
          <a:p>
            <a:pPr indent="0" lvl="0" marL="0" rtl="0" algn="l">
              <a:lnSpc>
                <a:spcPct val="100000"/>
              </a:lnSpc>
              <a:spcBef>
                <a:spcPts val="0"/>
              </a:spcBef>
              <a:spcAft>
                <a:spcPts val="0"/>
              </a:spcAft>
              <a:buNone/>
            </a:pPr>
            <a:r>
              <a:rPr lang="en" sz="1200"/>
              <a:t>(70, 0)</a:t>
            </a:r>
            <a:endParaRPr sz="1200"/>
          </a:p>
          <a:p>
            <a:pPr indent="0" lvl="0" marL="0" rtl="0" algn="l">
              <a:lnSpc>
                <a:spcPct val="100000"/>
              </a:lnSpc>
              <a:spcBef>
                <a:spcPts val="0"/>
              </a:spcBef>
              <a:spcAft>
                <a:spcPts val="0"/>
              </a:spcAft>
              <a:buNone/>
            </a:pPr>
            <a:r>
              <a:rPr lang="en" sz="1200"/>
              <a:t>(0, 0)</a:t>
            </a:r>
            <a:endParaRPr sz="1200"/>
          </a:p>
          <a:p>
            <a:pPr indent="0" lvl="0" marL="45720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rPr lang="en" sz="1200"/>
              <a:t>Once get the 4 intersection points, we can calculate the values of  Max 371*X + 461*Y</a:t>
            </a:r>
            <a:endParaRPr sz="1200"/>
          </a:p>
          <a:p>
            <a:pPr indent="0" lvl="0" marL="0" rtl="0" algn="l">
              <a:lnSpc>
                <a:spcPct val="100000"/>
              </a:lnSpc>
              <a:spcBef>
                <a:spcPts val="0"/>
              </a:spcBef>
              <a:spcAft>
                <a:spcPts val="0"/>
              </a:spcAft>
              <a:buNone/>
            </a:pPr>
            <a:r>
              <a:rPr lang="en" sz="1100"/>
              <a:t>371*0 + 461*45 = 20745</a:t>
            </a:r>
            <a:endParaRPr sz="1100"/>
          </a:p>
          <a:p>
            <a:pPr indent="0" lvl="0" marL="0" rtl="0" algn="l">
              <a:lnSpc>
                <a:spcPct val="100000"/>
              </a:lnSpc>
              <a:spcBef>
                <a:spcPts val="0"/>
              </a:spcBef>
              <a:spcAft>
                <a:spcPts val="0"/>
              </a:spcAft>
              <a:buNone/>
            </a:pPr>
            <a:r>
              <a:rPr lang="en" sz="1100"/>
              <a:t>371*30 + 461*30 = 24960</a:t>
            </a:r>
            <a:endParaRPr sz="1100"/>
          </a:p>
          <a:p>
            <a:pPr indent="0" lvl="0" marL="0" rtl="0" algn="l">
              <a:lnSpc>
                <a:spcPct val="100000"/>
              </a:lnSpc>
              <a:spcBef>
                <a:spcPts val="0"/>
              </a:spcBef>
              <a:spcAft>
                <a:spcPts val="0"/>
              </a:spcAft>
              <a:buNone/>
            </a:pPr>
            <a:r>
              <a:rPr lang="en" sz="1100"/>
              <a:t>371*60 + 461*10 = 26870</a:t>
            </a:r>
            <a:endParaRPr sz="1100"/>
          </a:p>
          <a:p>
            <a:pPr indent="0" lvl="0" marL="0" rtl="0" algn="l">
              <a:lnSpc>
                <a:spcPct val="100000"/>
              </a:lnSpc>
              <a:spcBef>
                <a:spcPts val="0"/>
              </a:spcBef>
              <a:spcAft>
                <a:spcPts val="0"/>
              </a:spcAft>
              <a:buNone/>
            </a:pPr>
            <a:r>
              <a:rPr lang="en" sz="1100"/>
              <a:t>371*70 = 25970</a:t>
            </a:r>
            <a:endParaRPr sz="1100"/>
          </a:p>
          <a:p>
            <a:pPr indent="0" lvl="0" marL="0" rtl="0" algn="l">
              <a:lnSpc>
                <a:spcPct val="100000"/>
              </a:lnSpc>
              <a:spcBef>
                <a:spcPts val="0"/>
              </a:spcBef>
              <a:spcAft>
                <a:spcPts val="0"/>
              </a:spcAft>
              <a:buNone/>
            </a:pPr>
            <a:r>
              <a:rPr lang="en" sz="1100"/>
              <a:t>371*0 + 461*0 = 0</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rPr lang="en" sz="1100"/>
              <a:t>    Max </a:t>
            </a:r>
            <a:r>
              <a:rPr lang="en" sz="1200"/>
              <a:t>371*X + 461*Y </a:t>
            </a:r>
            <a:endParaRPr sz="1200"/>
          </a:p>
          <a:p>
            <a:pPr indent="0" lvl="0" marL="0" rtl="0" algn="l">
              <a:lnSpc>
                <a:spcPct val="100000"/>
              </a:lnSpc>
              <a:spcBef>
                <a:spcPts val="0"/>
              </a:spcBef>
              <a:spcAft>
                <a:spcPts val="0"/>
              </a:spcAft>
              <a:buNone/>
            </a:pPr>
            <a:r>
              <a:rPr lang="en" sz="1200"/>
              <a:t>= </a:t>
            </a:r>
            <a:r>
              <a:rPr lang="en" sz="1100"/>
              <a:t>Max(20745, 24960, 26870, 25970, 0) = 26870</a:t>
            </a:r>
            <a:endParaRPr sz="1100"/>
          </a:p>
        </p:txBody>
      </p:sp>
      <p:pic>
        <p:nvPicPr>
          <p:cNvPr id="135" name="Google Shape;135;p21"/>
          <p:cNvPicPr preferRelativeResize="0"/>
          <p:nvPr/>
        </p:nvPicPr>
        <p:blipFill>
          <a:blip r:embed="rId3">
            <a:alphaModFix/>
          </a:blip>
          <a:stretch>
            <a:fillRect/>
          </a:stretch>
        </p:blipFill>
        <p:spPr>
          <a:xfrm>
            <a:off x="152400" y="969500"/>
            <a:ext cx="4312898" cy="296722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